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1" r:id="rId1"/>
  </p:sldMasterIdLst>
  <p:sldIdLst>
    <p:sldId id="256" r:id="rId2"/>
    <p:sldId id="262" r:id="rId3"/>
    <p:sldId id="257" r:id="rId4"/>
    <p:sldId id="258" r:id="rId5"/>
    <p:sldId id="265" r:id="rId6"/>
    <p:sldId id="263" r:id="rId7"/>
    <p:sldId id="270" r:id="rId8"/>
    <p:sldId id="269" r:id="rId9"/>
    <p:sldId id="266" r:id="rId10"/>
    <p:sldId id="267" r:id="rId11"/>
    <p:sldId id="268" r:id="rId12"/>
    <p:sldId id="25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9" autoAdjust="0"/>
    <p:restoredTop sz="94660"/>
  </p:normalViewPr>
  <p:slideViewPr>
    <p:cSldViewPr snapToGrid="0">
      <p:cViewPr varScale="1">
        <p:scale>
          <a:sx n="86" d="100"/>
          <a:sy n="86" d="100"/>
        </p:scale>
        <p:origin x="-72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4318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766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68807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003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180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00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57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25769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6364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43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66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FB0A2C9-A288-4CF0-AEF7-62B7DE97518F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B8D8C23-2C36-44A0-BDF4-F963EBCB8FC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540800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2593" y="5287818"/>
            <a:ext cx="7738814" cy="1815042"/>
          </a:xfrm>
        </p:spPr>
        <p:txBody>
          <a:bodyPr/>
          <a:lstStyle/>
          <a:p>
            <a:r>
              <a:rPr lang="uk-UA" sz="2000" b="1" dirty="0">
                <a:latin typeface="Monotype Corsiva" panose="03010101010201010101" pitchFamily="66" charset="0"/>
              </a:rPr>
              <a:t>Виконала:</a:t>
            </a:r>
            <a:br>
              <a:rPr lang="uk-UA" sz="2000" b="1" dirty="0">
                <a:latin typeface="Monotype Corsiva" panose="03010101010201010101" pitchFamily="66" charset="0"/>
              </a:rPr>
            </a:br>
            <a:r>
              <a:rPr lang="uk-UA" sz="2000" b="1" dirty="0">
                <a:latin typeface="Monotype Corsiva" panose="03010101010201010101" pitchFamily="66" charset="0"/>
              </a:rPr>
              <a:t>Студентка 367(к) групи</a:t>
            </a:r>
            <a:br>
              <a:rPr lang="uk-UA" sz="2000" b="1" dirty="0">
                <a:latin typeface="Monotype Corsiva" panose="03010101010201010101" pitchFamily="66" charset="0"/>
              </a:rPr>
            </a:br>
            <a:r>
              <a:rPr lang="uk-UA" sz="2000" b="1" dirty="0">
                <a:latin typeface="Monotype Corsiva" panose="03010101010201010101" pitchFamily="66" charset="0"/>
              </a:rPr>
              <a:t>Дорош Анна</a:t>
            </a:r>
            <a:br>
              <a:rPr lang="uk-UA" sz="2000" b="1" dirty="0">
                <a:latin typeface="Monotype Corsiva" panose="03010101010201010101" pitchFamily="66" charset="0"/>
              </a:rPr>
            </a:br>
            <a:endParaRPr lang="ru-RU" sz="2000" b="1" dirty="0"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882614" y="2378363"/>
            <a:ext cx="10909228" cy="2101273"/>
          </a:xfrm>
        </p:spPr>
        <p:txBody>
          <a:bodyPr>
            <a:normAutofit/>
          </a:bodyPr>
          <a:lstStyle/>
          <a:p>
            <a:r>
              <a:rPr lang="uk-UA" sz="5800" b="1" dirty="0">
                <a:latin typeface="Monotype Corsiva" panose="03010101010201010101" pitchFamily="66" charset="0"/>
              </a:rPr>
              <a:t>Права дітей</a:t>
            </a:r>
          </a:p>
          <a:p>
            <a:endParaRPr lang="uk-UA" sz="54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5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73427" y="1031168"/>
            <a:ext cx="350108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36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Права </a:t>
            </a:r>
            <a:r>
              <a:rPr lang="ru-RU" sz="36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дитини</a:t>
            </a:r>
            <a:r>
              <a:rPr lang="ru-RU" sz="36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ru-RU" sz="3600" b="1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b="1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зведення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прав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дітей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зафіксованих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міжнародних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документах з прав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дитини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Згідно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Конвенції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про права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дитини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дитина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особа, що не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досягла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 років. Держава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узяла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себе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зобов'язання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захищати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дітей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тому вони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мають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такі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ж права, як і </a:t>
            </a:r>
            <a:r>
              <a:rPr lang="ru-RU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дорослі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15909">
            <a:off x="5951838" y="310342"/>
            <a:ext cx="2471352" cy="23807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59" y="2747028"/>
            <a:ext cx="3990682" cy="399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18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5442" y="1244039"/>
            <a:ext cx="54000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i="1" dirty="0">
                <a:solidFill>
                  <a:srgbClr val="000000"/>
                </a:solidFill>
                <a:latin typeface="verdana" panose="020B0604030504040204" pitchFamily="34" charset="0"/>
              </a:rPr>
              <a:t>       </a:t>
            </a:r>
            <a:r>
              <a:rPr lang="ru-RU" sz="36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Що </a:t>
            </a:r>
            <a:r>
              <a:rPr lang="ru-RU" sz="36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таке</a:t>
            </a:r>
            <a:r>
              <a:rPr lang="ru-RU" sz="36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право? </a:t>
            </a:r>
          </a:p>
          <a:p>
            <a:endParaRPr lang="ru-RU" sz="3600" b="1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відсутність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обмежень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дозвіл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що-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небудь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Існує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документ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міжнародного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значення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«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Загальна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декларація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прав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людини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де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закріплені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цивільні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політичні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соціальні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економічні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права, що належать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кожній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людині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(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Прийнята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грудня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1948 р. ООН). Мета ООН - боротьба за мир і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співпрацю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між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державами. Основная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ідея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цього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документа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полягала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тому, що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людство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повинне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давати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дітям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краще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 того, що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воно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має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Але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цей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документ носив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необов'язковий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характер для держав. ООН стала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розробляти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великий документ про права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дітей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щоб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зробити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їх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забезпечення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обов'язковим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для держав.</a:t>
            </a:r>
            <a:endParaRPr lang="ru-R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69643">
            <a:off x="5970794" y="4481172"/>
            <a:ext cx="2699505" cy="20234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685" y="172548"/>
            <a:ext cx="2198045" cy="21917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2205">
            <a:off x="1017372" y="4779832"/>
            <a:ext cx="3201665" cy="178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3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85924" y="1129996"/>
            <a:ext cx="556671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1" b="1" dirty="0">
                <a:solidFill>
                  <a:srgbClr val="222222"/>
                </a:solidFill>
                <a:latin typeface="+mj-lt"/>
              </a:rPr>
              <a:t> </a:t>
            </a:r>
            <a:r>
              <a:rPr lang="ru-RU" sz="3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Конвенція</a:t>
            </a:r>
            <a:r>
              <a:rPr lang="ru-RU" sz="3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ООН про права   </a:t>
            </a:r>
            <a:r>
              <a:rPr lang="ru-RU" sz="3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дитини</a:t>
            </a:r>
            <a:endParaRPr lang="ru-RU" sz="3600" b="1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600" b="1" dirty="0">
              <a:solidFill>
                <a:srgbClr val="222222"/>
              </a:solidFill>
              <a:latin typeface="+mj-lt"/>
            </a:endParaRPr>
          </a:p>
          <a:p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міжнародний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правовий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документ, що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визначає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права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дітей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державах-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учасницях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Конвенція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 прав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дитини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є першим і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основним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міжнародно-правовим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документом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обов'язкового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характеру, що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присвячений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широкому спектру прав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дитини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Документ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складається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 54 статей, що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деталізують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індивідуальні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права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осіб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віком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народження</a:t>
            </a:r>
            <a:r>
              <a:rPr lang="ru-RU" sz="15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 18 років. </a:t>
            </a:r>
            <a:endParaRPr lang="ru-RU" sz="15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90762">
            <a:off x="6306578" y="4283676"/>
            <a:ext cx="2172214" cy="21722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20260">
            <a:off x="2167569" y="4493650"/>
            <a:ext cx="1719156" cy="1932331"/>
          </a:xfrm>
          <a:prstGeom prst="rect">
            <a:avLst/>
          </a:prstGeom>
        </p:spPr>
      </p:pic>
      <p:sp>
        <p:nvSpPr>
          <p:cNvPr id="6" name="AutoShape 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44699">
            <a:off x="3977897" y="5235940"/>
            <a:ext cx="2461177" cy="113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03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2328" y="846966"/>
            <a:ext cx="3768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Право на захист</a:t>
            </a:r>
            <a:endParaRPr lang="ru-RU" sz="36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19885" y="241407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Кожна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не повинна бути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скривджена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Кожна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не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бути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піддана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тортурам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жорстокому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поводженню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покарана та незаконному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арешту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У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випадках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коли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все ж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постраждала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держава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забезпечує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необхідну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соціальну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реабілітацію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лікування</a:t>
            </a:r>
            <a:r>
              <a:rPr lang="en-US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діти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мають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право на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любов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піклування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Дитина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має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право на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піклування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батьків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родичів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громади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держави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Інтереси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дітей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є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першочерговими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Конвенція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ООН про права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дитини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Ст. 19,37</a:t>
            </a:r>
            <a:endParaRPr lang="ru-R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Ð ÐµÐ·ÑÐ»ÑÑÐ°Ñ Ð¿Ð¾ÑÑÐºÑ Ð·Ð¾Ð±ÑÐ°Ð¶ÐµÐ½Ñ Ð·Ð° Ð·Ð°Ð¿Ð¸ÑÐ¾Ð¼ &quot;Ð·Ð°ÑÐ¸ÑÑ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7733">
            <a:off x="5540807" y="4439663"/>
            <a:ext cx="2751237" cy="196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69459">
            <a:off x="1036810" y="4604887"/>
            <a:ext cx="1872656" cy="19534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01528">
            <a:off x="6710653" y="236918"/>
            <a:ext cx="1919931" cy="270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67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302" y="2349714"/>
            <a:ext cx="4672914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i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має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право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вільно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висловлювати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свою думку;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право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включає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свободу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шукати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отримувати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і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передавати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інформацію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і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ідеї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будь-якого роду,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незалежно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кордонів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усній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письмовій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або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друкарській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формі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у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формі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витворів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мистецтва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або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допомогою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інших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засобів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вибору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дитини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Здійснення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цього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права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піддаватися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деяким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обмеженням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проте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цими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обмеженнями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можуть бути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лише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ті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обмеження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які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передбачені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законом і які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необхідні</a:t>
            </a:r>
            <a:endParaRPr lang="ru-R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28058" y="1001425"/>
            <a:ext cx="4863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Право на власну думку</a:t>
            </a:r>
            <a:endParaRPr lang="ru-RU" sz="36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26423">
            <a:off x="5069358" y="4297573"/>
            <a:ext cx="3453714" cy="20964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5613">
            <a:off x="6759712" y="539800"/>
            <a:ext cx="1970896" cy="19647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37722">
            <a:off x="1297589" y="4570451"/>
            <a:ext cx="2766482" cy="18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622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5935" y="3186245"/>
            <a:ext cx="50168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00000"/>
                </a:solidFill>
              </a:rPr>
              <a:t>Діти не </a:t>
            </a:r>
            <a:r>
              <a:rPr lang="ru-RU" sz="1600" b="1" i="1" dirty="0" err="1">
                <a:solidFill>
                  <a:srgbClr val="000000"/>
                </a:solidFill>
              </a:rPr>
              <a:t>повинні</a:t>
            </a:r>
            <a:r>
              <a:rPr lang="ru-RU" sz="1600" b="1" i="1" dirty="0">
                <a:solidFill>
                  <a:srgbClr val="000000"/>
                </a:solidFill>
              </a:rPr>
              <a:t> стати жертвами </a:t>
            </a:r>
            <a:r>
              <a:rPr lang="ru-RU" sz="1600" b="1" i="1" dirty="0" err="1">
                <a:solidFill>
                  <a:srgbClr val="000000"/>
                </a:solidFill>
              </a:rPr>
              <a:t>насильства</a:t>
            </a:r>
            <a:r>
              <a:rPr lang="ru-RU" sz="1600" b="1" i="1" dirty="0">
                <a:solidFill>
                  <a:srgbClr val="000000"/>
                </a:solidFill>
              </a:rPr>
              <a:t>. </a:t>
            </a:r>
            <a:r>
              <a:rPr lang="ru-RU" sz="1600" b="1" i="1" dirty="0" err="1">
                <a:solidFill>
                  <a:srgbClr val="000000"/>
                </a:solidFill>
              </a:rPr>
              <a:t>Державва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захищає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дітей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від</a:t>
            </a:r>
            <a:r>
              <a:rPr lang="ru-RU" sz="1600" b="1" i="1" dirty="0">
                <a:solidFill>
                  <a:srgbClr val="000000"/>
                </a:solidFill>
              </a:rPr>
              <a:t> брутального </a:t>
            </a:r>
            <a:r>
              <a:rPr lang="ru-RU" sz="1600" b="1" i="1" dirty="0" err="1">
                <a:solidFill>
                  <a:srgbClr val="000000"/>
                </a:solidFill>
              </a:rPr>
              <a:t>поводження</a:t>
            </a:r>
            <a:r>
              <a:rPr lang="ru-RU" sz="1600" b="1" i="1" dirty="0">
                <a:solidFill>
                  <a:srgbClr val="000000"/>
                </a:solidFill>
              </a:rPr>
              <a:t> з боку </a:t>
            </a:r>
            <a:r>
              <a:rPr lang="ru-RU" sz="1600" b="1" i="1" dirty="0" err="1">
                <a:solidFill>
                  <a:srgbClr val="000000"/>
                </a:solidFill>
              </a:rPr>
              <a:t>батьків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або</a:t>
            </a:r>
            <a:r>
              <a:rPr lang="ru-RU" sz="1600" b="1" i="1" dirty="0">
                <a:solidFill>
                  <a:srgbClr val="000000"/>
                </a:solidFill>
              </a:rPr>
              <a:t> інших </a:t>
            </a:r>
            <a:r>
              <a:rPr lang="ru-RU" sz="1600" b="1" i="1" dirty="0" err="1">
                <a:solidFill>
                  <a:srgbClr val="000000"/>
                </a:solidFill>
              </a:rPr>
              <a:t>осіб</a:t>
            </a:r>
            <a:r>
              <a:rPr lang="ru-RU" sz="1600" b="1" i="1" dirty="0">
                <a:solidFill>
                  <a:srgbClr val="000000"/>
                </a:solidFill>
              </a:rPr>
              <a:t>, </a:t>
            </a:r>
            <a:r>
              <a:rPr lang="ru-RU" sz="1600" b="1" i="1" dirty="0" err="1">
                <a:solidFill>
                  <a:srgbClr val="000000"/>
                </a:solidFill>
              </a:rPr>
              <a:t>жодна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дитина</a:t>
            </a:r>
            <a:r>
              <a:rPr lang="ru-RU" sz="1600" b="1" i="1" dirty="0">
                <a:solidFill>
                  <a:srgbClr val="000000"/>
                </a:solidFill>
              </a:rPr>
              <a:t> не </a:t>
            </a:r>
            <a:r>
              <a:rPr lang="ru-RU" sz="1600" b="1" i="1" dirty="0" err="1">
                <a:solidFill>
                  <a:srgbClr val="000000"/>
                </a:solidFill>
              </a:rPr>
              <a:t>може</a:t>
            </a:r>
            <a:r>
              <a:rPr lang="ru-RU" sz="1600" b="1" i="1" dirty="0">
                <a:solidFill>
                  <a:srgbClr val="000000"/>
                </a:solidFill>
              </a:rPr>
              <a:t> бути </a:t>
            </a:r>
            <a:r>
              <a:rPr lang="ru-RU" sz="1600" b="1" i="1" dirty="0" err="1">
                <a:solidFill>
                  <a:srgbClr val="000000"/>
                </a:solidFill>
              </a:rPr>
              <a:t>піддана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катуванню</a:t>
            </a:r>
            <a:r>
              <a:rPr lang="ru-RU" sz="1600" b="1" i="1" dirty="0">
                <a:solidFill>
                  <a:srgbClr val="000000"/>
                </a:solidFill>
              </a:rPr>
              <a:t>, </a:t>
            </a:r>
            <a:r>
              <a:rPr lang="ru-RU" sz="1600" b="1" i="1" dirty="0" err="1">
                <a:solidFill>
                  <a:srgbClr val="000000"/>
                </a:solidFill>
              </a:rPr>
              <a:t>знущанню</a:t>
            </a:r>
            <a:r>
              <a:rPr lang="ru-RU" sz="1600" b="1" i="1" dirty="0">
                <a:solidFill>
                  <a:srgbClr val="000000"/>
                </a:solidFill>
              </a:rPr>
              <a:t> незаконному </a:t>
            </a:r>
            <a:r>
              <a:rPr lang="ru-RU" sz="1600" b="1" i="1" dirty="0" err="1">
                <a:solidFill>
                  <a:srgbClr val="000000"/>
                </a:solidFill>
              </a:rPr>
              <a:t>арешту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або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позбавлення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волі</a:t>
            </a:r>
            <a:endParaRPr lang="ru-RU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463114" y="1037968"/>
            <a:ext cx="4917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/>
              <a:t>Право на захист від фізичного насилля</a:t>
            </a:r>
            <a:endParaRPr lang="ru-RU" sz="36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86660">
            <a:off x="5396179" y="4443820"/>
            <a:ext cx="3152245" cy="18913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39451">
            <a:off x="6409759" y="2059909"/>
            <a:ext cx="2373875" cy="13047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6376">
            <a:off x="1594409" y="4926238"/>
            <a:ext cx="26765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30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65071" y="2585944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кожного народу є своя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свої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традиції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релігія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обряди. Діти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мають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право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користуватися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своєю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національною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культурою,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рідною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мовою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сповідувати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свою </a:t>
            </a:r>
            <a:r>
              <a:rPr lang="ru-RU" sz="1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релігію</a:t>
            </a:r>
            <a:r>
              <a:rPr lang="ru-RU" sz="1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Д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іти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мають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право на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особисте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життя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 .Діти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мають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право на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захист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від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втручання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до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їх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особистого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сімейного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життя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. Не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можна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втручатись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у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листування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дітей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порушувати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їх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честь та </a:t>
            </a:r>
            <a:r>
              <a:rPr lang="ru-RU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гідність</a:t>
            </a:r>
            <a:r>
              <a:rPr lang="ru-RU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5071" y="873210"/>
            <a:ext cx="4983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/>
              <a:t>Право на соціальну самобутність</a:t>
            </a:r>
            <a:endParaRPr lang="ru-RU" sz="3600" b="1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50524">
            <a:off x="916102" y="4415480"/>
            <a:ext cx="2804824" cy="20993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48942">
            <a:off x="5993430" y="4332195"/>
            <a:ext cx="2670495" cy="18065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4830">
            <a:off x="3666752" y="4824725"/>
            <a:ext cx="2307624" cy="173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74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3621" y="2963824"/>
            <a:ext cx="47326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rgbClr val="000000"/>
                </a:solidFill>
              </a:rPr>
              <a:t>Діти не </a:t>
            </a:r>
            <a:r>
              <a:rPr lang="ru-RU" sz="1400" b="1" i="1" dirty="0" err="1">
                <a:solidFill>
                  <a:srgbClr val="000000"/>
                </a:solidFill>
              </a:rPr>
              <a:t>повинні</a:t>
            </a:r>
            <a:r>
              <a:rPr lang="ru-RU" sz="1400" b="1" i="1" dirty="0">
                <a:solidFill>
                  <a:srgbClr val="000000"/>
                </a:solidFill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</a:rPr>
              <a:t>залучатися</a:t>
            </a:r>
            <a:r>
              <a:rPr lang="ru-RU" sz="1400" b="1" i="1" dirty="0">
                <a:solidFill>
                  <a:srgbClr val="000000"/>
                </a:solidFill>
              </a:rPr>
              <a:t> до </a:t>
            </a:r>
            <a:r>
              <a:rPr lang="ru-RU" sz="1400" b="1" i="1" dirty="0" err="1">
                <a:solidFill>
                  <a:srgbClr val="000000"/>
                </a:solidFill>
              </a:rPr>
              <a:t>примусової</a:t>
            </a:r>
            <a:r>
              <a:rPr lang="ru-RU" sz="1400" b="1" i="1" dirty="0">
                <a:solidFill>
                  <a:srgbClr val="000000"/>
                </a:solidFill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</a:rPr>
              <a:t>праці</a:t>
            </a:r>
            <a:r>
              <a:rPr lang="ru-RU" sz="1400" b="1" i="1" dirty="0">
                <a:solidFill>
                  <a:srgbClr val="000000"/>
                </a:solidFill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</a:rPr>
              <a:t>Конвенція</a:t>
            </a:r>
            <a:r>
              <a:rPr lang="ru-RU" sz="1400" b="1" i="1" dirty="0">
                <a:solidFill>
                  <a:srgbClr val="000000"/>
                </a:solidFill>
              </a:rPr>
              <a:t> ООН про права </a:t>
            </a:r>
            <a:r>
              <a:rPr lang="ru-RU" sz="1400" b="1" i="1" dirty="0" err="1">
                <a:solidFill>
                  <a:srgbClr val="000000"/>
                </a:solidFill>
              </a:rPr>
              <a:t>дитини</a:t>
            </a:r>
            <a:r>
              <a:rPr lang="ru-RU" sz="1400" b="1" i="1" dirty="0">
                <a:solidFill>
                  <a:srgbClr val="000000"/>
                </a:solidFill>
              </a:rPr>
              <a:t> Ст. 32,36 </a:t>
            </a:r>
            <a:r>
              <a:rPr lang="ru-RU" sz="1400" b="1" i="1" dirty="0" err="1">
                <a:solidFill>
                  <a:srgbClr val="000000"/>
                </a:solidFill>
              </a:rPr>
              <a:t>Дитина</a:t>
            </a:r>
            <a:r>
              <a:rPr lang="ru-RU" sz="1400" b="1" i="1" dirty="0">
                <a:solidFill>
                  <a:srgbClr val="000000"/>
                </a:solidFill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</a:rPr>
              <a:t>має</a:t>
            </a:r>
            <a:r>
              <a:rPr lang="ru-RU" sz="1400" b="1" i="1" dirty="0">
                <a:solidFill>
                  <a:srgbClr val="000000"/>
                </a:solidFill>
              </a:rPr>
              <a:t> право на </a:t>
            </a:r>
            <a:r>
              <a:rPr lang="ru-RU" sz="1400" b="1" i="1" dirty="0" err="1">
                <a:solidFill>
                  <a:srgbClr val="000000"/>
                </a:solidFill>
              </a:rPr>
              <a:t>захист</a:t>
            </a:r>
            <a:r>
              <a:rPr lang="ru-RU" sz="1400" b="1" i="1" dirty="0">
                <a:solidFill>
                  <a:srgbClr val="000000"/>
                </a:solidFill>
              </a:rPr>
              <a:t> у тих </a:t>
            </a:r>
            <a:r>
              <a:rPr lang="ru-RU" sz="1400" b="1" i="1" dirty="0" err="1">
                <a:solidFill>
                  <a:srgbClr val="000000"/>
                </a:solidFill>
              </a:rPr>
              <a:t>випадках</a:t>
            </a:r>
            <a:r>
              <a:rPr lang="ru-RU" sz="1400" b="1" i="1" dirty="0">
                <a:solidFill>
                  <a:srgbClr val="000000"/>
                </a:solidFill>
              </a:rPr>
              <a:t>, коли </a:t>
            </a:r>
            <a:r>
              <a:rPr lang="ru-RU" sz="1400" b="1" i="1" dirty="0" err="1">
                <a:solidFill>
                  <a:srgbClr val="000000"/>
                </a:solidFill>
              </a:rPr>
              <a:t>їй</a:t>
            </a:r>
            <a:r>
              <a:rPr lang="ru-RU" sz="1400" b="1" i="1" dirty="0">
                <a:solidFill>
                  <a:srgbClr val="000000"/>
                </a:solidFill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</a:rPr>
              <a:t>доручається</a:t>
            </a:r>
            <a:r>
              <a:rPr lang="ru-RU" sz="1400" b="1" i="1" dirty="0">
                <a:solidFill>
                  <a:srgbClr val="000000"/>
                </a:solidFill>
              </a:rPr>
              <a:t> робота , </a:t>
            </a:r>
            <a:r>
              <a:rPr lang="ru-RU" sz="1400" b="1" i="1" dirty="0" err="1">
                <a:solidFill>
                  <a:srgbClr val="000000"/>
                </a:solidFill>
              </a:rPr>
              <a:t>може</a:t>
            </a:r>
            <a:r>
              <a:rPr lang="ru-RU" sz="1400" b="1" i="1" dirty="0">
                <a:solidFill>
                  <a:srgbClr val="000000"/>
                </a:solidFill>
              </a:rPr>
              <a:t> нести </a:t>
            </a:r>
            <a:r>
              <a:rPr lang="ru-RU" sz="1400" b="1" i="1" dirty="0" err="1">
                <a:solidFill>
                  <a:srgbClr val="000000"/>
                </a:solidFill>
              </a:rPr>
              <a:t>загрозу</a:t>
            </a:r>
            <a:r>
              <a:rPr lang="ru-RU" sz="1400" b="1" i="1" dirty="0">
                <a:solidFill>
                  <a:srgbClr val="000000"/>
                </a:solidFill>
              </a:rPr>
              <a:t> її </a:t>
            </a:r>
            <a:r>
              <a:rPr lang="ru-RU" sz="1400" b="1" i="1" dirty="0" err="1">
                <a:solidFill>
                  <a:srgbClr val="000000"/>
                </a:solidFill>
              </a:rPr>
              <a:t>здоров'ю</a:t>
            </a:r>
            <a:r>
              <a:rPr lang="ru-RU" sz="1400" b="1" i="1" dirty="0">
                <a:solidFill>
                  <a:srgbClr val="000000"/>
                </a:solidFill>
              </a:rPr>
              <a:t>. держава </a:t>
            </a:r>
            <a:r>
              <a:rPr lang="ru-RU" sz="1400" b="1" i="1" dirty="0" err="1">
                <a:solidFill>
                  <a:srgbClr val="000000"/>
                </a:solidFill>
              </a:rPr>
              <a:t>встановлює</a:t>
            </a:r>
            <a:r>
              <a:rPr lang="ru-RU" sz="1400" b="1" i="1" dirty="0">
                <a:solidFill>
                  <a:srgbClr val="000000"/>
                </a:solidFill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</a:rPr>
              <a:t>мінімальний</a:t>
            </a:r>
            <a:r>
              <a:rPr lang="ru-RU" sz="1400" b="1" i="1" dirty="0">
                <a:solidFill>
                  <a:srgbClr val="000000"/>
                </a:solidFill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</a:rPr>
              <a:t>вік</a:t>
            </a:r>
            <a:r>
              <a:rPr lang="ru-RU" sz="1400" b="1" i="1" dirty="0">
                <a:solidFill>
                  <a:srgbClr val="000000"/>
                </a:solidFill>
              </a:rPr>
              <a:t> для </a:t>
            </a:r>
            <a:r>
              <a:rPr lang="ru-RU" sz="1400" b="1" i="1" dirty="0" err="1">
                <a:solidFill>
                  <a:srgbClr val="000000"/>
                </a:solidFill>
              </a:rPr>
              <a:t>прийому</a:t>
            </a:r>
            <a:r>
              <a:rPr lang="ru-RU" sz="1400" b="1" i="1" dirty="0">
                <a:solidFill>
                  <a:srgbClr val="000000"/>
                </a:solidFill>
              </a:rPr>
              <a:t> на роботу і </a:t>
            </a:r>
            <a:r>
              <a:rPr lang="ru-RU" sz="1400" b="1" i="1" dirty="0" err="1">
                <a:solidFill>
                  <a:srgbClr val="000000"/>
                </a:solidFill>
              </a:rPr>
              <a:t>визначає</a:t>
            </a:r>
            <a:r>
              <a:rPr lang="ru-RU" sz="1400" b="1" i="1" dirty="0">
                <a:solidFill>
                  <a:srgbClr val="000000"/>
                </a:solidFill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</a:rPr>
              <a:t>вимоги</a:t>
            </a:r>
            <a:r>
              <a:rPr lang="ru-RU" sz="1400" b="1" i="1" dirty="0">
                <a:solidFill>
                  <a:srgbClr val="000000"/>
                </a:solidFill>
              </a:rPr>
              <a:t> до умов </a:t>
            </a:r>
            <a:r>
              <a:rPr lang="ru-RU" sz="1400" b="1" i="1" dirty="0" err="1">
                <a:solidFill>
                  <a:srgbClr val="000000"/>
                </a:solidFill>
              </a:rPr>
              <a:t>праці</a:t>
            </a:r>
            <a:r>
              <a:rPr lang="ru-RU" sz="1400" b="1" i="1" dirty="0">
                <a:solidFill>
                  <a:srgbClr val="000000"/>
                </a:solidFill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</a:rPr>
              <a:t>неповнолітніх</a:t>
            </a:r>
            <a:r>
              <a:rPr lang="ru-RU" sz="1400" b="1" i="1" dirty="0">
                <a:solidFill>
                  <a:srgbClr val="000000"/>
                </a:solidFill>
              </a:rPr>
              <a:t>.</a:t>
            </a:r>
            <a:endParaRPr lang="ru-RU" sz="1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66551" y="856735"/>
            <a:ext cx="5156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/>
              <a:t>Захист від трудового насилля</a:t>
            </a:r>
            <a:endParaRPr lang="ru-RU" sz="36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76864">
            <a:off x="5290069" y="4258961"/>
            <a:ext cx="3292381" cy="21217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93638">
            <a:off x="927125" y="4453495"/>
            <a:ext cx="3520131" cy="173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3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5326" y="227550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i="1" dirty="0" err="1">
                <a:solidFill>
                  <a:srgbClr val="000000"/>
                </a:solidFill>
              </a:rPr>
              <a:t>Всі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діти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мають</a:t>
            </a:r>
            <a:r>
              <a:rPr lang="ru-RU" sz="1600" b="1" i="1" dirty="0">
                <a:solidFill>
                  <a:srgbClr val="000000"/>
                </a:solidFill>
              </a:rPr>
              <a:t> право на </a:t>
            </a:r>
            <a:r>
              <a:rPr lang="ru-RU" sz="1600" b="1" i="1" dirty="0" err="1">
                <a:solidFill>
                  <a:srgbClr val="000000"/>
                </a:solidFill>
              </a:rPr>
              <a:t>освіту</a:t>
            </a:r>
            <a:r>
              <a:rPr lang="ru-RU" sz="1600" b="1" i="1" dirty="0">
                <a:solidFill>
                  <a:srgbClr val="000000"/>
                </a:solidFill>
              </a:rPr>
              <a:t> . </a:t>
            </a:r>
            <a:r>
              <a:rPr lang="ru-RU" sz="1600" b="1" i="1" dirty="0" err="1">
                <a:solidFill>
                  <a:srgbClr val="000000"/>
                </a:solidFill>
              </a:rPr>
              <a:t>Дитина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має</a:t>
            </a:r>
            <a:r>
              <a:rPr lang="ru-RU" sz="1600" b="1" i="1" dirty="0">
                <a:solidFill>
                  <a:srgbClr val="000000"/>
                </a:solidFill>
              </a:rPr>
              <a:t> право на </a:t>
            </a:r>
            <a:r>
              <a:rPr lang="ru-RU" sz="1600" b="1" i="1" dirty="0" err="1">
                <a:solidFill>
                  <a:srgbClr val="000000"/>
                </a:solidFill>
              </a:rPr>
              <a:t>освіту</a:t>
            </a:r>
            <a:r>
              <a:rPr lang="ru-RU" sz="1600" b="1" i="1" dirty="0">
                <a:solidFill>
                  <a:srgbClr val="000000"/>
                </a:solidFill>
              </a:rPr>
              <a:t>, і </a:t>
            </a:r>
            <a:r>
              <a:rPr lang="ru-RU" sz="1600" b="1" i="1" dirty="0" err="1">
                <a:solidFill>
                  <a:srgbClr val="000000"/>
                </a:solidFill>
              </a:rPr>
              <a:t>обов'язок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держави</a:t>
            </a:r>
            <a:r>
              <a:rPr lang="ru-RU" sz="1600" b="1" i="1" dirty="0">
                <a:solidFill>
                  <a:srgbClr val="000000"/>
                </a:solidFill>
              </a:rPr>
              <a:t> – </a:t>
            </a:r>
            <a:r>
              <a:rPr lang="ru-RU" sz="1600" b="1" i="1" dirty="0" err="1">
                <a:solidFill>
                  <a:srgbClr val="000000"/>
                </a:solidFill>
              </a:rPr>
              <a:t>забезпечити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доступну</a:t>
            </a:r>
            <a:r>
              <a:rPr lang="ru-RU" sz="1600" b="1" i="1" dirty="0">
                <a:solidFill>
                  <a:srgbClr val="000000"/>
                </a:solidFill>
              </a:rPr>
              <a:t> до </a:t>
            </a:r>
            <a:r>
              <a:rPr lang="ru-RU" sz="1600" b="1" i="1" dirty="0" err="1">
                <a:solidFill>
                  <a:srgbClr val="000000"/>
                </a:solidFill>
              </a:rPr>
              <a:t>кожної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дитини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безкоштовну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обов'язкову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початкову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освіту</a:t>
            </a:r>
            <a:r>
              <a:rPr lang="ru-RU" sz="1600" b="1" i="1" dirty="0">
                <a:solidFill>
                  <a:srgbClr val="000000"/>
                </a:solidFill>
              </a:rPr>
              <a:t> та </a:t>
            </a:r>
            <a:r>
              <a:rPr lang="ru-RU" sz="1600" b="1" i="1" dirty="0" err="1">
                <a:solidFill>
                  <a:srgbClr val="000000"/>
                </a:solidFill>
              </a:rPr>
              <a:t>заохотити</a:t>
            </a:r>
            <a:r>
              <a:rPr lang="ru-RU" sz="1600" b="1" i="1" dirty="0">
                <a:solidFill>
                  <a:srgbClr val="000000"/>
                </a:solidFill>
              </a:rPr>
              <a:t> її до </a:t>
            </a:r>
            <a:r>
              <a:rPr lang="ru-RU" sz="1600" b="1" i="1" dirty="0" err="1">
                <a:solidFill>
                  <a:srgbClr val="000000"/>
                </a:solidFill>
              </a:rPr>
              <a:t>отримання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середньої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освіти</a:t>
            </a:r>
            <a:endParaRPr lang="ru-RU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00169" y="813177"/>
            <a:ext cx="4127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/>
              <a:t>Право на освіту</a:t>
            </a:r>
            <a:endParaRPr lang="ru-RU" sz="36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6937">
            <a:off x="5213935" y="475553"/>
            <a:ext cx="3476830" cy="19224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088" y="3838342"/>
            <a:ext cx="6831227" cy="273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79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6844" y="1941734"/>
            <a:ext cx="259903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err="1">
                <a:solidFill>
                  <a:srgbClr val="000000"/>
                </a:solidFill>
              </a:rPr>
              <a:t>Всі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діти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мають</a:t>
            </a:r>
            <a:r>
              <a:rPr lang="ru-RU" sz="1600" b="1" i="1" dirty="0">
                <a:solidFill>
                  <a:srgbClr val="000000"/>
                </a:solidFill>
              </a:rPr>
              <a:t> право на </a:t>
            </a:r>
            <a:r>
              <a:rPr lang="ru-RU" sz="1600" b="1" i="1" dirty="0" err="1">
                <a:solidFill>
                  <a:srgbClr val="000000"/>
                </a:solidFill>
              </a:rPr>
              <a:t>медичну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допомогу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Конвенція</a:t>
            </a:r>
            <a:r>
              <a:rPr lang="ru-RU" sz="1600" b="1" i="1" dirty="0">
                <a:solidFill>
                  <a:srgbClr val="000000"/>
                </a:solidFill>
              </a:rPr>
              <a:t> ООН про права </a:t>
            </a:r>
            <a:r>
              <a:rPr lang="ru-RU" sz="1600" b="1" i="1" dirty="0" err="1">
                <a:solidFill>
                  <a:srgbClr val="000000"/>
                </a:solidFill>
              </a:rPr>
              <a:t>дитини</a:t>
            </a:r>
            <a:r>
              <a:rPr lang="ru-RU" sz="1600" b="1" i="1" dirty="0">
                <a:solidFill>
                  <a:srgbClr val="000000"/>
                </a:solidFill>
              </a:rPr>
              <a:t> Ст. 24 Діти </a:t>
            </a:r>
            <a:r>
              <a:rPr lang="ru-RU" sz="1600" b="1" i="1" dirty="0" err="1">
                <a:solidFill>
                  <a:srgbClr val="000000"/>
                </a:solidFill>
              </a:rPr>
              <a:t>мають</a:t>
            </a:r>
            <a:r>
              <a:rPr lang="ru-RU" sz="1600" b="1" i="1" dirty="0">
                <a:solidFill>
                  <a:srgbClr val="000000"/>
                </a:solidFill>
              </a:rPr>
              <a:t> право на </a:t>
            </a:r>
            <a:r>
              <a:rPr lang="ru-RU" sz="1600" b="1" i="1" dirty="0" err="1">
                <a:solidFill>
                  <a:srgbClr val="000000"/>
                </a:solidFill>
              </a:rPr>
              <a:t>медичну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допомогу</a:t>
            </a:r>
            <a:r>
              <a:rPr lang="ru-RU" sz="1600" b="1" i="1" dirty="0">
                <a:solidFill>
                  <a:srgbClr val="000000"/>
                </a:solidFill>
              </a:rPr>
              <a:t> за </a:t>
            </a:r>
            <a:r>
              <a:rPr lang="ru-RU" sz="1600" b="1" i="1" dirty="0" err="1">
                <a:solidFill>
                  <a:srgbClr val="000000"/>
                </a:solidFill>
              </a:rPr>
              <a:t>найвищими</a:t>
            </a:r>
            <a:r>
              <a:rPr lang="ru-RU" sz="1600" b="1" i="1" dirty="0">
                <a:solidFill>
                  <a:srgbClr val="000000"/>
                </a:solidFill>
              </a:rPr>
              <a:t> стандартами, які реально </a:t>
            </a:r>
            <a:r>
              <a:rPr lang="ru-RU" sz="1600" b="1" i="1" dirty="0" err="1">
                <a:solidFill>
                  <a:srgbClr val="000000"/>
                </a:solidFill>
              </a:rPr>
              <a:t>може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забезпечити</a:t>
            </a:r>
            <a:r>
              <a:rPr lang="ru-RU" sz="1600" b="1" i="1" dirty="0">
                <a:solidFill>
                  <a:srgbClr val="000000"/>
                </a:solidFill>
              </a:rPr>
              <a:t> держава. </a:t>
            </a:r>
            <a:r>
              <a:rPr lang="ru-RU" sz="1600" b="1" i="1" dirty="0" err="1">
                <a:solidFill>
                  <a:srgbClr val="000000"/>
                </a:solidFill>
              </a:rPr>
              <a:t>Жодна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дитина</a:t>
            </a:r>
            <a:r>
              <a:rPr lang="ru-RU" sz="1600" b="1" i="1" dirty="0">
                <a:solidFill>
                  <a:srgbClr val="000000"/>
                </a:solidFill>
              </a:rPr>
              <a:t> не </a:t>
            </a:r>
            <a:r>
              <a:rPr lang="ru-RU" sz="1600" b="1" i="1" dirty="0" err="1">
                <a:solidFill>
                  <a:srgbClr val="000000"/>
                </a:solidFill>
              </a:rPr>
              <a:t>може</a:t>
            </a:r>
            <a:r>
              <a:rPr lang="ru-RU" sz="1600" b="1" i="1" dirty="0">
                <a:solidFill>
                  <a:srgbClr val="000000"/>
                </a:solidFill>
              </a:rPr>
              <a:t> бути </a:t>
            </a:r>
            <a:r>
              <a:rPr lang="ru-RU" sz="1600" b="1" i="1" dirty="0" err="1">
                <a:solidFill>
                  <a:srgbClr val="000000"/>
                </a:solidFill>
              </a:rPr>
              <a:t>позбавлена</a:t>
            </a:r>
            <a:r>
              <a:rPr lang="ru-RU" sz="1600" b="1" i="1" dirty="0">
                <a:solidFill>
                  <a:srgbClr val="000000"/>
                </a:solidFill>
              </a:rPr>
              <a:t> доступу до </a:t>
            </a:r>
            <a:r>
              <a:rPr lang="ru-RU" sz="1600" b="1" i="1" dirty="0" err="1">
                <a:solidFill>
                  <a:srgbClr val="000000"/>
                </a:solidFill>
              </a:rPr>
              <a:t>ефективної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охорони</a:t>
            </a:r>
            <a:r>
              <a:rPr lang="ru-RU" sz="1600" b="1" i="1" dirty="0">
                <a:solidFill>
                  <a:srgbClr val="000000"/>
                </a:solidFill>
              </a:rPr>
              <a:t> </a:t>
            </a:r>
            <a:r>
              <a:rPr lang="ru-RU" sz="1600" b="1" i="1" dirty="0" err="1">
                <a:solidFill>
                  <a:srgbClr val="000000"/>
                </a:solidFill>
              </a:rPr>
              <a:t>здоров`я</a:t>
            </a:r>
            <a:r>
              <a:rPr lang="ru-RU" sz="1600" b="1" i="1" dirty="0">
                <a:solidFill>
                  <a:srgbClr val="000000"/>
                </a:solidFill>
              </a:rPr>
              <a:t>.</a:t>
            </a:r>
            <a:endParaRPr lang="ru-RU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06844" y="741405"/>
            <a:ext cx="5173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/>
              <a:t>Право на медичну допомогу</a:t>
            </a:r>
            <a:endParaRPr lang="ru-RU" sz="36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744" y="3276159"/>
            <a:ext cx="4897395" cy="32628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74106">
            <a:off x="5689516" y="435882"/>
            <a:ext cx="2566858" cy="256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58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372" y="-1215"/>
            <a:ext cx="7333736" cy="68592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076" y="2850860"/>
            <a:ext cx="4756194" cy="252612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03622" y="2822444"/>
            <a:ext cx="43042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otype Corsiva" panose="03010101010201010101" pitchFamily="66" charset="0"/>
              </a:rPr>
              <a:t>Діти </a:t>
            </a:r>
            <a:r>
              <a:rPr lang="ru-RU" sz="1600" b="1" dirty="0" err="1">
                <a:latin typeface="Monotype Corsiva" panose="03010101010201010101" pitchFamily="66" charset="0"/>
              </a:rPr>
              <a:t>повинні</a:t>
            </a:r>
            <a:r>
              <a:rPr lang="ru-RU" sz="1600" b="1" dirty="0">
                <a:latin typeface="Monotype Corsiva" panose="03010101010201010101" pitchFamily="66" charset="0"/>
              </a:rPr>
              <a:t> знати </a:t>
            </a:r>
            <a:r>
              <a:rPr lang="ru-RU" sz="1600" b="1" dirty="0" err="1">
                <a:latin typeface="Monotype Corsiva" panose="03010101010201010101" pitchFamily="66" charset="0"/>
              </a:rPr>
              <a:t>свої</a:t>
            </a:r>
            <a:r>
              <a:rPr lang="ru-RU" sz="1600" b="1" dirty="0">
                <a:latin typeface="Monotype Corsiva" panose="03010101010201010101" pitchFamily="66" charset="0"/>
              </a:rPr>
              <a:t> права. </a:t>
            </a:r>
            <a:r>
              <a:rPr lang="ru-RU" sz="1600" b="1" dirty="0" err="1">
                <a:latin typeface="Monotype Corsiva" panose="03010101010201010101" pitchFamily="66" charset="0"/>
              </a:rPr>
              <a:t>Уміти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їх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відстоювати</a:t>
            </a:r>
            <a:r>
              <a:rPr lang="ru-RU" sz="1600" b="1" dirty="0">
                <a:latin typeface="Monotype Corsiva" panose="03010101010201010101" pitchFamily="66" charset="0"/>
              </a:rPr>
              <a:t>. </a:t>
            </a:r>
            <a:r>
              <a:rPr lang="ru-RU" sz="1600" b="1" dirty="0" err="1">
                <a:latin typeface="Monotype Corsiva" panose="03010101010201010101" pitchFamily="66" charset="0"/>
              </a:rPr>
              <a:t>Вивчення</a:t>
            </a:r>
            <a:r>
              <a:rPr lang="ru-RU" sz="1600" b="1" dirty="0">
                <a:latin typeface="Monotype Corsiva" panose="03010101010201010101" pitchFamily="66" charset="0"/>
              </a:rPr>
              <a:t> прав </a:t>
            </a:r>
            <a:r>
              <a:rPr lang="ru-RU" sz="1600" b="1" dirty="0" err="1">
                <a:latin typeface="Monotype Corsiva" panose="03010101010201010101" pitchFamily="66" charset="0"/>
              </a:rPr>
              <a:t>людини</a:t>
            </a:r>
            <a:r>
              <a:rPr lang="ru-RU" sz="1600" b="1" dirty="0">
                <a:latin typeface="Monotype Corsiva" panose="03010101010201010101" pitchFamily="66" charset="0"/>
              </a:rPr>
              <a:t> - </a:t>
            </a:r>
            <a:r>
              <a:rPr lang="ru-RU" sz="1600" b="1" dirty="0" err="1">
                <a:latin typeface="Monotype Corsiva" panose="03010101010201010101" pitchFamily="66" charset="0"/>
              </a:rPr>
              <a:t>це</a:t>
            </a:r>
            <a:r>
              <a:rPr lang="ru-RU" sz="1600" b="1" dirty="0">
                <a:latin typeface="Monotype Corsiva" panose="03010101010201010101" pitchFamily="66" charset="0"/>
              </a:rPr>
              <a:t>, перш за все, </a:t>
            </a:r>
            <a:r>
              <a:rPr lang="ru-RU" sz="1600" b="1" dirty="0" err="1">
                <a:latin typeface="Monotype Corsiva" panose="03010101010201010101" pitchFamily="66" charset="0"/>
              </a:rPr>
              <a:t>виховання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упевненості</a:t>
            </a:r>
            <a:r>
              <a:rPr lang="ru-RU" sz="1600" b="1" dirty="0">
                <a:latin typeface="Monotype Corsiva" panose="03010101010201010101" pitchFamily="66" charset="0"/>
              </a:rPr>
              <a:t> в </a:t>
            </a:r>
            <a:r>
              <a:rPr lang="ru-RU" sz="1600" b="1" dirty="0" err="1">
                <a:latin typeface="Monotype Corsiva" panose="03010101010201010101" pitchFamily="66" charset="0"/>
              </a:rPr>
              <a:t>собі</a:t>
            </a:r>
            <a:r>
              <a:rPr lang="ru-RU" sz="1600" b="1" dirty="0">
                <a:latin typeface="Monotype Corsiva" panose="03010101010201010101" pitchFamily="66" charset="0"/>
              </a:rPr>
              <a:t>, </a:t>
            </a:r>
            <a:r>
              <a:rPr lang="ru-RU" sz="1600" b="1" dirty="0" err="1">
                <a:latin typeface="Monotype Corsiva" panose="03010101010201010101" pitchFamily="66" charset="0"/>
              </a:rPr>
              <a:t>терпимості</a:t>
            </a:r>
            <a:r>
              <a:rPr lang="ru-RU" sz="1600" b="1" dirty="0">
                <a:latin typeface="Monotype Corsiva" panose="03010101010201010101" pitchFamily="66" charset="0"/>
              </a:rPr>
              <a:t>. У </a:t>
            </a:r>
            <a:r>
              <a:rPr lang="ru-RU" sz="1600" b="1" dirty="0" err="1">
                <a:latin typeface="Monotype Corsiva" panose="03010101010201010101" pitchFamily="66" charset="0"/>
              </a:rPr>
              <a:t>кожної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людини</a:t>
            </a:r>
            <a:r>
              <a:rPr lang="ru-RU" sz="1600" b="1" dirty="0">
                <a:latin typeface="Monotype Corsiva" panose="03010101010201010101" pitchFamily="66" charset="0"/>
              </a:rPr>
              <a:t> є права. </a:t>
            </a:r>
            <a:r>
              <a:rPr lang="ru-RU" sz="1600" b="1" dirty="0" err="1">
                <a:latin typeface="Monotype Corsiva" panose="03010101010201010101" pitchFamily="66" charset="0"/>
              </a:rPr>
              <a:t>Дитина</a:t>
            </a:r>
            <a:r>
              <a:rPr lang="ru-RU" sz="1600" b="1" dirty="0">
                <a:latin typeface="Monotype Corsiva" panose="03010101010201010101" pitchFamily="66" charset="0"/>
              </a:rPr>
              <a:t> теж </a:t>
            </a:r>
            <a:r>
              <a:rPr lang="ru-RU" sz="1600" b="1" dirty="0" err="1">
                <a:latin typeface="Monotype Corsiva" panose="03010101010201010101" pitchFamily="66" charset="0"/>
              </a:rPr>
              <a:t>людина</a:t>
            </a:r>
            <a:r>
              <a:rPr lang="ru-RU" sz="1600" b="1" dirty="0">
                <a:latin typeface="Monotype Corsiva" panose="03010101010201010101" pitchFamily="66" charset="0"/>
              </a:rPr>
              <a:t>, а значить і у </a:t>
            </a:r>
            <a:r>
              <a:rPr lang="ru-RU" sz="1600" b="1" dirty="0" err="1">
                <a:latin typeface="Monotype Corsiva" panose="03010101010201010101" pitchFamily="66" charset="0"/>
              </a:rPr>
              <a:t>неї</a:t>
            </a:r>
            <a:r>
              <a:rPr lang="ru-RU" sz="1600" b="1" dirty="0">
                <a:latin typeface="Monotype Corsiva" panose="03010101010201010101" pitchFamily="66" charset="0"/>
              </a:rPr>
              <a:t> є права. Вони </a:t>
            </a:r>
            <a:r>
              <a:rPr lang="ru-RU" sz="1600" b="1" dirty="0" err="1">
                <a:latin typeface="Monotype Corsiva" panose="03010101010201010101" pitchFamily="66" charset="0"/>
              </a:rPr>
              <a:t>відрізняються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від</a:t>
            </a:r>
            <a:r>
              <a:rPr lang="ru-RU" sz="1600" b="1" dirty="0">
                <a:latin typeface="Monotype Corsiva" panose="03010101010201010101" pitchFamily="66" charset="0"/>
              </a:rPr>
              <a:t> прав </a:t>
            </a:r>
            <a:r>
              <a:rPr lang="ru-RU" sz="1600" b="1" dirty="0" err="1">
                <a:latin typeface="Monotype Corsiva" panose="03010101010201010101" pitchFamily="66" charset="0"/>
              </a:rPr>
              <a:t>дорослих</a:t>
            </a:r>
            <a:r>
              <a:rPr lang="ru-RU" sz="1600" b="1" dirty="0">
                <a:latin typeface="Monotype Corsiva" panose="03010101010201010101" pitchFamily="66" charset="0"/>
              </a:rPr>
              <a:t>: 1) </a:t>
            </a:r>
            <a:r>
              <a:rPr lang="ru-RU" sz="1600" b="1" dirty="0" err="1">
                <a:latin typeface="Monotype Corsiva" panose="03010101010201010101" pitchFamily="66" charset="0"/>
              </a:rPr>
              <a:t>меншими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можливостями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захистити</a:t>
            </a:r>
            <a:r>
              <a:rPr lang="ru-RU" sz="1600" b="1" dirty="0">
                <a:latin typeface="Monotype Corsiva" panose="03010101010201010101" pitchFamily="66" charset="0"/>
              </a:rPr>
              <a:t> самого себе; 2) </a:t>
            </a:r>
            <a:r>
              <a:rPr lang="ru-RU" sz="1600" b="1" dirty="0" err="1">
                <a:latin typeface="Monotype Corsiva" panose="03010101010201010101" pitchFamily="66" charset="0"/>
              </a:rPr>
              <a:t>фізичною</a:t>
            </a:r>
            <a:r>
              <a:rPr lang="ru-RU" sz="1600" b="1" dirty="0">
                <a:latin typeface="Monotype Corsiva" panose="03010101010201010101" pitchFamily="66" charset="0"/>
              </a:rPr>
              <a:t> і </a:t>
            </a:r>
            <a:r>
              <a:rPr lang="ru-RU" sz="1600" b="1" dirty="0" err="1">
                <a:latin typeface="Monotype Corsiva" panose="03010101010201010101" pitchFamily="66" charset="0"/>
              </a:rPr>
              <a:t>психологічною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незрілістю</a:t>
            </a:r>
            <a:r>
              <a:rPr lang="ru-RU" sz="1600" b="1" dirty="0">
                <a:latin typeface="Monotype Corsiva" panose="03010101010201010101" pitchFamily="66" charset="0"/>
              </a:rPr>
              <a:t>; 3) </a:t>
            </a:r>
            <a:r>
              <a:rPr lang="ru-RU" sz="1600" b="1" dirty="0" err="1">
                <a:latin typeface="Monotype Corsiva" panose="03010101010201010101" pitchFamily="66" charset="0"/>
              </a:rPr>
              <a:t>ранимістю</a:t>
            </a:r>
            <a:r>
              <a:rPr lang="ru-RU" sz="1600" b="1" dirty="0">
                <a:latin typeface="Monotype Corsiva" panose="03010101010201010101" pitchFamily="66" charset="0"/>
              </a:rPr>
              <a:t>; 4) </a:t>
            </a:r>
            <a:r>
              <a:rPr lang="ru-RU" sz="1600" b="1" dirty="0" err="1">
                <a:latin typeface="Monotype Corsiva" panose="03010101010201010101" pitchFamily="66" charset="0"/>
              </a:rPr>
              <a:t>залежністю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від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опіки</a:t>
            </a:r>
            <a:r>
              <a:rPr lang="ru-RU" sz="1600" b="1" dirty="0">
                <a:latin typeface="Monotype Corsiva" panose="03010101010201010101" pitchFamily="66" charset="0"/>
              </a:rPr>
              <a:t> старших. Тому і права </a:t>
            </a:r>
            <a:r>
              <a:rPr lang="ru-RU" sz="1600" b="1" dirty="0" err="1">
                <a:latin typeface="Monotype Corsiva" panose="03010101010201010101" pitchFamily="66" charset="0"/>
              </a:rPr>
              <a:t>його</a:t>
            </a:r>
            <a:r>
              <a:rPr lang="ru-RU" sz="1600" b="1" dirty="0">
                <a:latin typeface="Monotype Corsiva" panose="03010101010201010101" pitchFamily="66" charset="0"/>
              </a:rPr>
              <a:t> в </a:t>
            </a:r>
            <a:r>
              <a:rPr lang="ru-RU" sz="1600" b="1" dirty="0" err="1">
                <a:latin typeface="Monotype Corsiva" panose="03010101010201010101" pitchFamily="66" charset="0"/>
              </a:rPr>
              <a:t>чомусь</a:t>
            </a:r>
            <a:r>
              <a:rPr lang="ru-RU" sz="1600" b="1" dirty="0"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latin typeface="Monotype Corsiva" panose="03010101010201010101" pitchFamily="66" charset="0"/>
              </a:rPr>
              <a:t>глибші</a:t>
            </a:r>
            <a:r>
              <a:rPr lang="ru-RU" sz="1600" b="1" dirty="0">
                <a:latin typeface="Monotype Corsiva" panose="03010101010201010101" pitchFamily="66" charset="0"/>
              </a:rPr>
              <a:t>, </a:t>
            </a:r>
            <a:r>
              <a:rPr lang="ru-RU" sz="1600" b="1" dirty="0" err="1">
                <a:latin typeface="Monotype Corsiva" panose="03010101010201010101" pitchFamily="66" charset="0"/>
              </a:rPr>
              <a:t>ширше</a:t>
            </a:r>
            <a:r>
              <a:rPr lang="ru-RU" sz="1600" b="1" dirty="0">
                <a:latin typeface="Monotype Corsiva" panose="03010101010201010101" pitchFamily="66" charset="0"/>
              </a:rPr>
              <a:t>, </a:t>
            </a:r>
            <a:r>
              <a:rPr lang="ru-RU" sz="1600" b="1" dirty="0" err="1">
                <a:latin typeface="Monotype Corsiva" panose="03010101010201010101" pitchFamily="66" charset="0"/>
              </a:rPr>
              <a:t>значніше</a:t>
            </a:r>
            <a:r>
              <a:rPr lang="ru-RU" sz="1600" b="1" dirty="0">
                <a:latin typeface="Monotype Corsiva" panose="03010101010201010101" pitchFamily="66" charset="0"/>
              </a:rPr>
              <a:t>, </a:t>
            </a:r>
            <a:r>
              <a:rPr lang="ru-RU" sz="1600" b="1" dirty="0" err="1">
                <a:latin typeface="Monotype Corsiva" panose="03010101010201010101" pitchFamily="66" charset="0"/>
              </a:rPr>
              <a:t>чим</a:t>
            </a:r>
            <a:r>
              <a:rPr lang="ru-RU" sz="1600" b="1" dirty="0">
                <a:latin typeface="Monotype Corsiva" panose="03010101010201010101" pitchFamily="66" charset="0"/>
              </a:rPr>
              <a:t> права </a:t>
            </a:r>
            <a:r>
              <a:rPr lang="ru-RU" sz="1600" b="1" dirty="0" err="1">
                <a:latin typeface="Monotype Corsiva" panose="03010101010201010101" pitchFamily="66" charset="0"/>
              </a:rPr>
              <a:t>дорослого</a:t>
            </a:r>
            <a:r>
              <a:rPr lang="ru-RU" sz="1600" b="1" dirty="0">
                <a:latin typeface="Monotype Corsiva" panose="03010101010201010101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178740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99</TotalTime>
  <Words>704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Badge</vt:lpstr>
      <vt:lpstr>Виконала: Студентка 367(к) групи Дорош Анна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anastasiamalimon1@gmail.com</cp:lastModifiedBy>
  <cp:revision>16</cp:revision>
  <dcterms:created xsi:type="dcterms:W3CDTF">2018-12-04T15:06:54Z</dcterms:created>
  <dcterms:modified xsi:type="dcterms:W3CDTF">2021-10-25T12:56:51Z</dcterms:modified>
</cp:coreProperties>
</file>