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27188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361D8292-7A5A-44EB-ADEC-AA767D00200F}" type="datetimeFigureOut">
              <a:rPr lang="en-US" dirty="0"/>
              <a:t>10/25/21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8769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EACD-722F-4835-8C36-350D1156C46F}" type="datetimeFigureOut">
              <a:rPr lang="en-US" dirty="0"/>
              <a:t>10/25/21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342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25880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C829D4D-0BFC-4907-B876-8D0F29D25B8B}" type="datetimeFigureOut">
              <a:rPr lang="en-US" dirty="0"/>
              <a:t>10/25/21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4209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4F713-3024-4B60-8C85-AB19FBDEA5C9}" type="datetimeFigureOut">
              <a:rPr lang="en-US" dirty="0"/>
              <a:t>10/25/21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26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70D8C-FEE3-44E4-9FC3-58ECB605B60D}" type="datetimeFigureOut">
              <a:rPr lang="en-US" dirty="0"/>
              <a:t>10/25/21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194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FF06-CDBB-4575-A3CF-D3C40F356B44}" type="datetimeFigureOut">
              <a:rPr lang="en-US" dirty="0"/>
              <a:t>10/25/21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339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23BA-8BFA-4D1F-A6AD-B650E27402E6}" type="datetimeFigureOut">
              <a:rPr lang="en-US" dirty="0"/>
              <a:t>10/25/21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347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43E8C-8E71-4ACB-A6F3-3C86F80AFB02}" type="datetimeFigureOut">
              <a:rPr lang="en-US" dirty="0"/>
              <a:t>10/25/21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86638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F5ABCC35-AE37-4B74-AFDC-2B5B2D807A04}" type="datetimeFigureOut">
              <a:rPr lang="en-US" dirty="0"/>
              <a:t>10/25/21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48447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1D73B-AC12-4256-9E12-E45AB393862B}" type="datetimeFigureOut">
              <a:rPr lang="en-US" dirty="0"/>
              <a:t>10/25/21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1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E8A7-06A9-4796-98A4-479CF7079753}" type="datetimeFigureOut">
              <a:rPr lang="en-US" dirty="0"/>
              <a:t>10/25/21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591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4768" y="6309360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9D66BB5-FA43-4133-A57F-33DEFA0D4249}" type="datetimeFigureOut">
              <a:rPr lang="en-US" dirty="0"/>
              <a:t>10/25/21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309360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3382" y="6309360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370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5400" dirty="0" err="1">
                <a:solidFill>
                  <a:schemeClr val="accent1">
                    <a:lumMod val="50000"/>
                  </a:schemeClr>
                </a:solidFill>
              </a:rPr>
              <a:t>Впровадження</a:t>
            </a:r>
            <a:r>
              <a:rPr lang="ru-RU" sz="5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5400" dirty="0" err="1">
                <a:solidFill>
                  <a:schemeClr val="accent1">
                    <a:lumMod val="50000"/>
                  </a:schemeClr>
                </a:solidFill>
              </a:rPr>
              <a:t>інклюзивної</a:t>
            </a:r>
            <a:r>
              <a:rPr lang="ru-RU" sz="5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5400" dirty="0" err="1">
                <a:solidFill>
                  <a:schemeClr val="accent1">
                    <a:lumMod val="50000"/>
                  </a:schemeClr>
                </a:solidFill>
              </a:rPr>
              <a:t>освіти</a:t>
            </a:r>
            <a:r>
              <a:rPr lang="ru-RU" sz="5400" dirty="0">
                <a:solidFill>
                  <a:schemeClr val="accent1">
                    <a:lumMod val="50000"/>
                  </a:schemeClr>
                </a:solidFill>
              </a:rPr>
              <a:t> в </a:t>
            </a:r>
            <a:r>
              <a:rPr lang="uk-UA" sz="5400" dirty="0" err="1">
                <a:solidFill>
                  <a:schemeClr val="accent1">
                    <a:lumMod val="50000"/>
                  </a:schemeClr>
                </a:solidFill>
              </a:rPr>
              <a:t>І</a:t>
            </a:r>
            <a:r>
              <a:rPr lang="ru-RU" sz="5400" dirty="0" err="1">
                <a:solidFill>
                  <a:schemeClr val="accent1">
                    <a:lumMod val="50000"/>
                  </a:schemeClr>
                </a:solidFill>
              </a:rPr>
              <a:t>талії</a:t>
            </a:r>
            <a:endParaRPr lang="ru-RU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3347" y="4657726"/>
            <a:ext cx="6803136" cy="502920"/>
          </a:xfrm>
        </p:spPr>
        <p:txBody>
          <a:bodyPr>
            <a:noAutofit/>
          </a:bodyPr>
          <a:lstStyle/>
          <a:p>
            <a:r>
              <a:rPr lang="ru-RU" sz="1700" dirty="0" err="1">
                <a:solidFill>
                  <a:schemeClr val="tx2">
                    <a:lumMod val="50000"/>
                  </a:schemeClr>
                </a:solidFill>
              </a:rPr>
              <a:t>Виконала</a:t>
            </a: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:</a:t>
            </a:r>
          </a:p>
          <a:p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Студентка 367 (к) групи</a:t>
            </a:r>
          </a:p>
          <a:p>
            <a:r>
              <a:rPr lang="ru-RU" sz="1700" dirty="0" err="1">
                <a:solidFill>
                  <a:schemeClr val="tx2">
                    <a:lumMod val="50000"/>
                  </a:schemeClr>
                </a:solidFill>
              </a:rPr>
              <a:t>Дорош</a:t>
            </a: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 Анна</a:t>
            </a:r>
          </a:p>
        </p:txBody>
      </p:sp>
      <p:pic>
        <p:nvPicPr>
          <p:cNvPr id="14338" name="Picture 2" descr="Інклюзія без ілюзій: приклади впровадження інклюзивної освіти на Полтавщині  / Україна і ЄС: з кордонами і без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9241" y="5317251"/>
            <a:ext cx="2934759" cy="1540749"/>
          </a:xfrm>
          <a:prstGeom prst="rect">
            <a:avLst/>
          </a:prstGeom>
          <a:noFill/>
        </p:spPr>
      </p:pic>
      <p:pic>
        <p:nvPicPr>
          <p:cNvPr id="14340" name="Picture 4" descr="Організація інклюзивного навчання у навчально-виховному процесі школи – 4  Школ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664015"/>
            <a:ext cx="3276600" cy="1455455"/>
          </a:xfrm>
          <a:prstGeom prst="rect">
            <a:avLst/>
          </a:prstGeom>
          <a:noFill/>
        </p:spPr>
      </p:pic>
      <p:pic>
        <p:nvPicPr>
          <p:cNvPr id="14342" name="Picture 6" descr="Вивчаємо пори року. (Інклюзивна освіта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87699" y="4897468"/>
            <a:ext cx="2182091" cy="19286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b="1" dirty="0" err="1">
                <a:solidFill>
                  <a:schemeClr val="accent1">
                    <a:lumMod val="50000"/>
                  </a:schemeClr>
                </a:solidFill>
              </a:rPr>
              <a:t>Італія</a:t>
            </a:r>
            <a:endParaRPr lang="ru-RU" sz="6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 </a:t>
            </a:r>
            <a:r>
              <a:rPr lang="ru-RU" dirty="0" err="1">
                <a:solidFill>
                  <a:srgbClr val="002060"/>
                </a:solidFill>
              </a:rPr>
              <a:t>Однією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</a:t>
            </a:r>
            <a:r>
              <a:rPr lang="ru-RU" dirty="0">
                <a:solidFill>
                  <a:srgbClr val="002060"/>
                </a:solidFill>
              </a:rPr>
              <a:t> перших </a:t>
            </a:r>
            <a:r>
              <a:rPr lang="ru-RU" dirty="0" err="1">
                <a:solidFill>
                  <a:srgbClr val="002060"/>
                </a:solidFill>
              </a:rPr>
              <a:t>серед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європейських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країн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визнала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інтегративне</a:t>
            </a:r>
            <a:r>
              <a:rPr lang="ru-RU" b="1" dirty="0">
                <a:solidFill>
                  <a:srgbClr val="002060"/>
                </a:solidFill>
              </a:rPr>
              <a:t> та </a:t>
            </a:r>
            <a:r>
              <a:rPr lang="ru-RU" b="1" dirty="0" err="1">
                <a:solidFill>
                  <a:srgbClr val="002060"/>
                </a:solidFill>
              </a:rPr>
              <a:t>інклюзивне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навчання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для </a:t>
            </a:r>
            <a:r>
              <a:rPr lang="ru-RU" dirty="0" err="1">
                <a:solidFill>
                  <a:srgbClr val="002060"/>
                </a:solidFill>
              </a:rPr>
              <a:t>неповносправних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дітей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найприйнятнішою</a:t>
            </a:r>
            <a:r>
              <a:rPr lang="ru-RU" dirty="0">
                <a:solidFill>
                  <a:srgbClr val="002060"/>
                </a:solidFill>
              </a:rPr>
              <a:t> формою </a:t>
            </a:r>
            <a:r>
              <a:rPr lang="ru-RU" dirty="0" err="1">
                <a:solidFill>
                  <a:srgbClr val="002060"/>
                </a:solidFill>
              </a:rPr>
              <a:t>здобуття</a:t>
            </a:r>
            <a:r>
              <a:rPr lang="ru-RU" dirty="0">
                <a:solidFill>
                  <a:srgbClr val="002060"/>
                </a:solidFill>
              </a:rPr>
              <a:t> ними </a:t>
            </a:r>
            <a:r>
              <a:rPr lang="ru-RU" dirty="0" err="1">
                <a:solidFill>
                  <a:srgbClr val="002060"/>
                </a:solidFill>
              </a:rPr>
              <a:t>освіти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endParaRPr lang="uk-UA" dirty="0">
              <a:solidFill>
                <a:srgbClr val="002060"/>
              </a:solidFill>
            </a:endParaRPr>
          </a:p>
          <a:p>
            <a:pPr>
              <a:buNone/>
            </a:pPr>
            <a:endParaRPr lang="ru-RU" dirty="0">
              <a:solidFill>
                <a:srgbClr val="002060"/>
              </a:solidFill>
            </a:endParaRPr>
          </a:p>
          <a:p>
            <a:r>
              <a:rPr lang="ru-RU" dirty="0" err="1">
                <a:solidFill>
                  <a:srgbClr val="002060"/>
                </a:solidFill>
              </a:rPr>
              <a:t>Італія</a:t>
            </a:r>
            <a:r>
              <a:rPr lang="ru-RU" dirty="0">
                <a:solidFill>
                  <a:srgbClr val="002060"/>
                </a:solidFill>
              </a:rPr>
              <a:t> у </a:t>
            </a:r>
            <a:r>
              <a:rPr lang="ru-RU" dirty="0" err="1">
                <a:solidFill>
                  <a:srgbClr val="002060"/>
                </a:solidFill>
              </a:rPr>
              <a:t>цьому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відношенні</a:t>
            </a:r>
            <a:r>
              <a:rPr lang="ru-RU" dirty="0">
                <a:solidFill>
                  <a:srgbClr val="002060"/>
                </a:solidFill>
              </a:rPr>
              <a:t> стала </a:t>
            </a:r>
            <a:r>
              <a:rPr lang="ru-RU" dirty="0" err="1">
                <a:solidFill>
                  <a:srgbClr val="002060"/>
                </a:solidFill>
              </a:rPr>
              <a:t>лабораторією</a:t>
            </a:r>
            <a:r>
              <a:rPr lang="ru-RU" dirty="0">
                <a:solidFill>
                  <a:srgbClr val="002060"/>
                </a:solidFill>
              </a:rPr>
              <a:t> для </a:t>
            </a:r>
            <a:r>
              <a:rPr lang="ru-RU" dirty="0" err="1">
                <a:solidFill>
                  <a:srgbClr val="002060"/>
                </a:solidFill>
              </a:rPr>
              <a:t>всього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світу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оскільки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саме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латинська</a:t>
            </a:r>
            <a:r>
              <a:rPr lang="ru-RU" dirty="0">
                <a:solidFill>
                  <a:srgbClr val="002060"/>
                </a:solidFill>
              </a:rPr>
              <a:t> культура </a:t>
            </a:r>
            <a:r>
              <a:rPr lang="ru-RU" dirty="0" err="1">
                <a:solidFill>
                  <a:srgbClr val="002060"/>
                </a:solidFill>
              </a:rPr>
              <a:t>зорієнто­вана</a:t>
            </a:r>
            <a:r>
              <a:rPr lang="ru-RU" dirty="0">
                <a:solidFill>
                  <a:srgbClr val="002060"/>
                </a:solidFill>
              </a:rPr>
              <a:t> на </a:t>
            </a:r>
            <a:r>
              <a:rPr lang="ru-RU" dirty="0" err="1">
                <a:solidFill>
                  <a:srgbClr val="002060"/>
                </a:solidFill>
              </a:rPr>
              <a:t>визнання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автономності</a:t>
            </a:r>
            <a:r>
              <a:rPr lang="ru-RU" dirty="0">
                <a:solidFill>
                  <a:srgbClr val="002060"/>
                </a:solidFill>
              </a:rPr>
              <a:t> та </a:t>
            </a:r>
            <a:r>
              <a:rPr lang="ru-RU" dirty="0" err="1">
                <a:solidFill>
                  <a:srgbClr val="002060"/>
                </a:solidFill>
              </a:rPr>
              <a:t>гідності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кожної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людини</a:t>
            </a:r>
            <a:r>
              <a:rPr lang="ru-RU" dirty="0">
                <a:solidFill>
                  <a:srgbClr val="002060"/>
                </a:solidFill>
              </a:rPr>
              <a:t>" </a:t>
            </a:r>
          </a:p>
        </p:txBody>
      </p:sp>
      <p:pic>
        <p:nvPicPr>
          <p:cNvPr id="13314" name="Picture 2" descr="Інклюзія в Палаці – Київський Палац дітей та юнацтв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5152471"/>
            <a:ext cx="3657600" cy="12245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"Демократична </a:t>
            </a:r>
            <a:r>
              <a:rPr lang="ru-RU" dirty="0" err="1">
                <a:solidFill>
                  <a:srgbClr val="FF0000"/>
                </a:solidFill>
              </a:rPr>
              <a:t>психіатрія</a:t>
            </a:r>
            <a:r>
              <a:rPr lang="ru-RU" dirty="0">
                <a:solidFill>
                  <a:srgbClr val="FF0000"/>
                </a:solidFill>
              </a:rPr>
              <a:t>".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389120"/>
          </a:xfrm>
        </p:spPr>
        <p:txBody>
          <a:bodyPr/>
          <a:lstStyle/>
          <a:p>
            <a:r>
              <a:rPr lang="ru-RU" dirty="0" err="1">
                <a:solidFill>
                  <a:srgbClr val="0070C0"/>
                </a:solidFill>
              </a:rPr>
              <a:t>Освітню</a:t>
            </a:r>
            <a:r>
              <a:rPr lang="ru-RU" dirty="0">
                <a:solidFill>
                  <a:srgbClr val="0070C0"/>
                </a:solidFill>
              </a:rPr>
              <a:t> реформу в </a:t>
            </a:r>
            <a:r>
              <a:rPr lang="ru-RU" dirty="0" err="1">
                <a:solidFill>
                  <a:srgbClr val="0070C0"/>
                </a:solidFill>
              </a:rPr>
              <a:t>країні</a:t>
            </a:r>
            <a:r>
              <a:rPr lang="ru-RU" dirty="0">
                <a:solidFill>
                  <a:srgbClr val="0070C0"/>
                </a:solidFill>
              </a:rPr>
              <a:t>, яку </a:t>
            </a:r>
            <a:r>
              <a:rPr lang="ru-RU" dirty="0" err="1">
                <a:solidFill>
                  <a:srgbClr val="0070C0"/>
                </a:solidFill>
              </a:rPr>
              <a:t>було</a:t>
            </a:r>
            <a:r>
              <a:rPr lang="ru-RU" dirty="0">
                <a:solidFill>
                  <a:srgbClr val="0070C0"/>
                </a:solidFill>
              </a:rPr>
              <a:t> проведено у 1972 р.</a:t>
            </a:r>
          </a:p>
          <a:p>
            <a:r>
              <a:rPr lang="ru-RU" b="1" dirty="0">
                <a:solidFill>
                  <a:srgbClr val="0070C0"/>
                </a:solidFill>
              </a:rPr>
              <a:t>Метою </a:t>
            </a:r>
            <a:r>
              <a:rPr lang="ru-RU" dirty="0" err="1">
                <a:solidFill>
                  <a:srgbClr val="0070C0"/>
                </a:solidFill>
              </a:rPr>
              <a:t>цього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громадського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об'єднання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було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досягнення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прогресивних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змін</a:t>
            </a:r>
            <a:r>
              <a:rPr lang="ru-RU" dirty="0">
                <a:solidFill>
                  <a:srgbClr val="0070C0"/>
                </a:solidFill>
              </a:rPr>
              <a:t> у </a:t>
            </a:r>
            <a:r>
              <a:rPr lang="ru-RU" dirty="0" err="1">
                <a:solidFill>
                  <a:srgbClr val="0070C0"/>
                </a:solidFill>
              </a:rPr>
              <a:t>психіатричних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лікувальних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установах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усунення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обособлення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й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ізоляції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соціально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ненебезпечних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осіб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з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порушеною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психікою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які</a:t>
            </a:r>
            <a:r>
              <a:rPr lang="ru-RU" dirty="0">
                <a:solidFill>
                  <a:srgbClr val="0070C0"/>
                </a:solidFill>
              </a:rPr>
              <a:t> стали </a:t>
            </a:r>
            <a:r>
              <a:rPr lang="ru-RU" dirty="0" err="1">
                <a:solidFill>
                  <a:srgbClr val="0070C0"/>
                </a:solidFill>
              </a:rPr>
              <a:t>в'язнями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ізольованих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закладів</a:t>
            </a:r>
            <a:r>
              <a:rPr lang="ru-RU" dirty="0">
                <a:solidFill>
                  <a:srgbClr val="0070C0"/>
                </a:solidFill>
              </a:rPr>
              <a:t>. </a:t>
            </a:r>
          </a:p>
        </p:txBody>
      </p:sp>
      <p:pic>
        <p:nvPicPr>
          <p:cNvPr id="15362" name="Picture 2" descr="Демократичная психиатрия — Википед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4419600"/>
            <a:ext cx="2847975" cy="2143125"/>
          </a:xfrm>
          <a:prstGeom prst="rect">
            <a:avLst/>
          </a:prstGeom>
          <a:noFill/>
        </p:spPr>
      </p:pic>
      <p:pic>
        <p:nvPicPr>
          <p:cNvPr id="15364" name="Picture 4" descr="marco-cavallo - l'Immedia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4724400"/>
            <a:ext cx="1838325" cy="1838325"/>
          </a:xfrm>
          <a:prstGeom prst="rect">
            <a:avLst/>
          </a:prstGeom>
          <a:noFill/>
        </p:spPr>
      </p:pic>
      <p:pic>
        <p:nvPicPr>
          <p:cNvPr id="15366" name="Picture 6" descr="Marco Cavallo” galoppa dal Comune al Tettuccio - Il Tirreno Montecatini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05125" y="3619500"/>
            <a:ext cx="2857500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C000"/>
                </a:solidFill>
              </a:rPr>
              <a:t>у 1971 </a:t>
            </a:r>
            <a:r>
              <a:rPr lang="ru-RU" b="1" dirty="0" err="1">
                <a:solidFill>
                  <a:srgbClr val="FFC000"/>
                </a:solidFill>
              </a:rPr>
              <a:t>році</a:t>
            </a:r>
            <a:r>
              <a:rPr lang="ru-RU" b="1" dirty="0">
                <a:solidFill>
                  <a:srgbClr val="FFC000"/>
                </a:solidFill>
              </a:rPr>
              <a:t> </a:t>
            </a:r>
            <a:r>
              <a:rPr lang="ru-RU" b="1" dirty="0" err="1">
                <a:solidFill>
                  <a:srgbClr val="FFC000"/>
                </a:solidFill>
              </a:rPr>
              <a:t>був</a:t>
            </a:r>
            <a:r>
              <a:rPr lang="ru-RU" b="1" dirty="0">
                <a:solidFill>
                  <a:srgbClr val="FFC000"/>
                </a:solidFill>
              </a:rPr>
              <a:t> </a:t>
            </a:r>
            <a:r>
              <a:rPr lang="ru-RU" b="1" dirty="0" err="1">
                <a:solidFill>
                  <a:srgbClr val="FFC000"/>
                </a:solidFill>
              </a:rPr>
              <a:t>прийнятий</a:t>
            </a:r>
            <a:r>
              <a:rPr lang="ru-RU" b="1" dirty="0">
                <a:solidFill>
                  <a:srgbClr val="FFC000"/>
                </a:solidFill>
              </a:rPr>
              <a:t> </a:t>
            </a:r>
            <a:r>
              <a:rPr lang="ru-RU" b="1" dirty="0" err="1">
                <a:solidFill>
                  <a:srgbClr val="FFC000"/>
                </a:solidFill>
              </a:rPr>
              <a:t>новий</a:t>
            </a:r>
            <a:r>
              <a:rPr lang="ru-RU" b="1" dirty="0">
                <a:solidFill>
                  <a:srgbClr val="FFC000"/>
                </a:solidFill>
              </a:rPr>
              <a:t> "Закон про </a:t>
            </a:r>
            <a:r>
              <a:rPr lang="ru-RU" b="1" dirty="0" err="1">
                <a:solidFill>
                  <a:srgbClr val="FFC000"/>
                </a:solidFill>
              </a:rPr>
              <a:t>освіту</a:t>
            </a:r>
            <a:r>
              <a:rPr lang="ru-RU" b="1" dirty="0">
                <a:solidFill>
                  <a:srgbClr val="FFC000"/>
                </a:solidFill>
              </a:rPr>
              <a:t>"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905000"/>
            <a:ext cx="8534400" cy="4389120"/>
          </a:xfrm>
        </p:spPr>
        <p:txBody>
          <a:bodyPr/>
          <a:lstStyle/>
          <a:p>
            <a:r>
              <a:rPr lang="ru-RU" dirty="0"/>
              <a:t> 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законодавчо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закріпив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право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батьків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на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вибір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навчального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закладу,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визначив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статус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масових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шкіл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, де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навчаються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всі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діти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з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проблемами в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розвитку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забезпечив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державну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підтримку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щодо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здобуття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освіти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дітям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з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особливостями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психофізичного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розвитку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. </a:t>
            </a:r>
          </a:p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Як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зазначає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Banathy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Bela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„</a:t>
            </a:r>
            <a:r>
              <a:rPr lang="ru-RU" b="1" i="1" dirty="0">
                <a:solidFill>
                  <a:schemeClr val="accent5">
                    <a:lumMod val="75000"/>
                  </a:schemeClr>
                </a:solidFill>
              </a:rPr>
              <a:t>Закон за­твердив </a:t>
            </a:r>
            <a:r>
              <a:rPr lang="ru-RU" b="1" i="1" dirty="0" err="1">
                <a:solidFill>
                  <a:schemeClr val="accent5">
                    <a:lumMod val="75000"/>
                  </a:schemeClr>
                </a:solidFill>
              </a:rPr>
              <a:t>зміни</a:t>
            </a:r>
            <a:r>
              <a:rPr lang="ru-RU" b="1" i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ru-RU" b="1" i="1" dirty="0" err="1">
                <a:solidFill>
                  <a:schemeClr val="accent5">
                    <a:lumMod val="75000"/>
                  </a:schemeClr>
                </a:solidFill>
              </a:rPr>
              <a:t>що</a:t>
            </a:r>
            <a:r>
              <a:rPr lang="ru-RU" b="1" i="1" dirty="0">
                <a:solidFill>
                  <a:schemeClr val="accent5">
                    <a:lumMod val="75000"/>
                  </a:schemeClr>
                </a:solidFill>
              </a:rPr>
              <a:t> наступили у </a:t>
            </a:r>
            <a:r>
              <a:rPr lang="ru-RU" b="1" i="1" dirty="0" err="1">
                <a:solidFill>
                  <a:schemeClr val="accent5">
                    <a:lumMod val="75000"/>
                  </a:schemeClr>
                </a:solidFill>
              </a:rPr>
              <a:t>житті</a:t>
            </a:r>
            <a:r>
              <a:rPr lang="ru-RU" b="1" i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ru-RU" b="1" i="1" dirty="0" err="1">
                <a:solidFill>
                  <a:schemeClr val="accent5">
                    <a:lumMod val="75000"/>
                  </a:schemeClr>
                </a:solidFill>
              </a:rPr>
              <a:t>оскільки</a:t>
            </a:r>
            <a:r>
              <a:rPr lang="ru-RU" b="1" i="1" dirty="0">
                <a:solidFill>
                  <a:schemeClr val="accent5">
                    <a:lumMod val="75000"/>
                  </a:schemeClr>
                </a:solidFill>
              </a:rPr>
              <a:t>                                                             </a:t>
            </a:r>
            <a:r>
              <a:rPr lang="ru-RU" b="1" i="1" dirty="0" err="1">
                <a:solidFill>
                  <a:schemeClr val="accent5">
                    <a:lumMod val="75000"/>
                  </a:schemeClr>
                </a:solidFill>
              </a:rPr>
              <a:t>цього</a:t>
            </a:r>
            <a:r>
              <a:rPr lang="ru-RU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5">
                    <a:lumMod val="75000"/>
                  </a:schemeClr>
                </a:solidFill>
              </a:rPr>
              <a:t>вимагав</a:t>
            </a:r>
            <a:r>
              <a:rPr lang="ru-RU" b="1" i="1" dirty="0">
                <a:solidFill>
                  <a:schemeClr val="accent5">
                    <a:lumMod val="75000"/>
                  </a:schemeClr>
                </a:solidFill>
              </a:rPr>
              <a:t> час"</a:t>
            </a:r>
          </a:p>
        </p:txBody>
      </p:sp>
      <p:sp>
        <p:nvSpPr>
          <p:cNvPr id="16386" name="AutoShape 2" descr="Інклюзія: реабілітаційне та корекційне обладнання - Home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88" name="AutoShape 4" descr="Інклюзія: реабілітаційне та корекційне обладнання - Home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0" name="AutoShape 6" descr="Інклюзія: реабілітаційне та корекційне обладнання - Home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392" name="Picture 8" descr="Інклюзія: реабілітаційне та корекційне обладнання - Home | Faceboo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3300" y="4236720"/>
            <a:ext cx="2057400" cy="205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Инклюзия. Программа методической поддерж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4114800"/>
            <a:ext cx="3581400" cy="23876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dirty="0">
                <a:solidFill>
                  <a:srgbClr val="C00000"/>
                </a:solidFill>
              </a:rPr>
              <a:t> 1977році </a:t>
            </a:r>
            <a:r>
              <a:rPr lang="ru-RU" sz="4800" dirty="0" err="1">
                <a:solidFill>
                  <a:srgbClr val="C00000"/>
                </a:solidFill>
              </a:rPr>
              <a:t>були</a:t>
            </a:r>
            <a:r>
              <a:rPr lang="ru-RU" sz="4800" dirty="0">
                <a:solidFill>
                  <a:srgbClr val="C00000"/>
                </a:solidFill>
              </a:rPr>
              <a:t> </a:t>
            </a:r>
            <a:r>
              <a:rPr lang="ru-RU" sz="4800" dirty="0" err="1">
                <a:solidFill>
                  <a:srgbClr val="C00000"/>
                </a:solidFill>
              </a:rPr>
              <a:t>розроблені</a:t>
            </a:r>
            <a:r>
              <a:rPr lang="ru-RU" sz="4800" dirty="0">
                <a:solidFill>
                  <a:srgbClr val="C00000"/>
                </a:solidFill>
              </a:rPr>
              <a:t> </a:t>
            </a:r>
            <a:r>
              <a:rPr lang="ru-RU" sz="4800" dirty="0" err="1">
                <a:solidFill>
                  <a:srgbClr val="C00000"/>
                </a:solidFill>
              </a:rPr>
              <a:t>додатки</a:t>
            </a:r>
            <a:r>
              <a:rPr lang="ru-RU" sz="4800" dirty="0">
                <a:solidFill>
                  <a:srgbClr val="C00000"/>
                </a:solidFill>
              </a:rPr>
              <a:t> до "Закону про </a:t>
            </a:r>
            <a:r>
              <a:rPr lang="ru-RU" sz="4800" dirty="0" err="1">
                <a:solidFill>
                  <a:srgbClr val="C00000"/>
                </a:solidFill>
              </a:rPr>
              <a:t>освіту</a:t>
            </a:r>
            <a:r>
              <a:rPr lang="ru-RU" sz="4800" dirty="0">
                <a:solidFill>
                  <a:srgbClr val="C00000"/>
                </a:solidFill>
              </a:rPr>
              <a:t>"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31520" y="2605116"/>
            <a:ext cx="7680960" cy="393192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які</a:t>
            </a:r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визначали</a:t>
            </a:r>
            <a:r>
              <a:rPr lang="ru-RU" dirty="0">
                <a:solidFill>
                  <a:srgbClr val="00B0F0"/>
                </a:solidFill>
              </a:rPr>
              <a:t>, </a:t>
            </a:r>
            <a:r>
              <a:rPr lang="ru-RU" dirty="0" err="1">
                <a:solidFill>
                  <a:srgbClr val="00B0F0"/>
                </a:solidFill>
              </a:rPr>
              <a:t>що</a:t>
            </a:r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діти</a:t>
            </a:r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з</a:t>
            </a:r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особливостями</a:t>
            </a:r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розвитку</a:t>
            </a:r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мають</a:t>
            </a:r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ходити</a:t>
            </a:r>
            <a:r>
              <a:rPr lang="ru-RU" dirty="0">
                <a:solidFill>
                  <a:srgbClr val="00B0F0"/>
                </a:solidFill>
              </a:rPr>
              <a:t> до </a:t>
            </a:r>
            <a:r>
              <a:rPr lang="ru-RU" dirty="0" err="1">
                <a:solidFill>
                  <a:srgbClr val="00B0F0"/>
                </a:solidFill>
              </a:rPr>
              <a:t>школи</a:t>
            </a:r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поблизу</a:t>
            </a:r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домівки</a:t>
            </a:r>
            <a:r>
              <a:rPr lang="ru-RU" dirty="0">
                <a:solidFill>
                  <a:srgbClr val="00B0F0"/>
                </a:solidFill>
              </a:rPr>
              <a:t> та </a:t>
            </a:r>
            <a:r>
              <a:rPr lang="ru-RU" dirty="0" err="1">
                <a:solidFill>
                  <a:srgbClr val="00B0F0"/>
                </a:solidFill>
              </a:rPr>
              <a:t>навчатися</a:t>
            </a:r>
            <a:r>
              <a:rPr lang="ru-RU" dirty="0">
                <a:solidFill>
                  <a:srgbClr val="00B0F0"/>
                </a:solidFill>
              </a:rPr>
              <a:t> в </a:t>
            </a:r>
            <a:r>
              <a:rPr lang="ru-RU" dirty="0" err="1">
                <a:solidFill>
                  <a:srgbClr val="00B0F0"/>
                </a:solidFill>
              </a:rPr>
              <a:t>класах</a:t>
            </a:r>
            <a:r>
              <a:rPr lang="ru-RU" dirty="0">
                <a:solidFill>
                  <a:srgbClr val="00B0F0"/>
                </a:solidFill>
              </a:rPr>
              <a:t> разом </a:t>
            </a:r>
            <a:r>
              <a:rPr lang="ru-RU" dirty="0" err="1">
                <a:solidFill>
                  <a:srgbClr val="00B0F0"/>
                </a:solidFill>
              </a:rPr>
              <a:t>зі</a:t>
            </a:r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своїми</a:t>
            </a:r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однолітками</a:t>
            </a:r>
            <a:r>
              <a:rPr lang="ru-RU" dirty="0">
                <a:solidFill>
                  <a:srgbClr val="00B0F0"/>
                </a:solidFill>
              </a:rPr>
              <a:t>, </a:t>
            </a:r>
          </a:p>
          <a:p>
            <a:r>
              <a:rPr lang="ru-RU" dirty="0" err="1">
                <a:solidFill>
                  <a:srgbClr val="00B0F0"/>
                </a:solidFill>
              </a:rPr>
              <a:t>наповнюваність</a:t>
            </a:r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класів</a:t>
            </a:r>
            <a:r>
              <a:rPr lang="ru-RU" dirty="0">
                <a:solidFill>
                  <a:srgbClr val="00B0F0"/>
                </a:solidFill>
              </a:rPr>
              <a:t> не </a:t>
            </a:r>
            <a:r>
              <a:rPr lang="ru-RU" dirty="0" err="1">
                <a:solidFill>
                  <a:srgbClr val="00B0F0"/>
                </a:solidFill>
              </a:rPr>
              <a:t>може</a:t>
            </a:r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перевищувати</a:t>
            </a:r>
            <a:r>
              <a:rPr lang="ru-RU" dirty="0">
                <a:solidFill>
                  <a:srgbClr val="00B0F0"/>
                </a:solidFill>
              </a:rPr>
              <a:t> 20 </a:t>
            </a:r>
            <a:r>
              <a:rPr lang="ru-RU" dirty="0" err="1">
                <a:solidFill>
                  <a:srgbClr val="00B0F0"/>
                </a:solidFill>
              </a:rPr>
              <a:t>чоловік</a:t>
            </a:r>
            <a:r>
              <a:rPr lang="ru-RU" dirty="0">
                <a:solidFill>
                  <a:srgbClr val="00B0F0"/>
                </a:solidFill>
              </a:rPr>
              <a:t>, не </a:t>
            </a:r>
            <a:r>
              <a:rPr lang="ru-RU" dirty="0" err="1">
                <a:solidFill>
                  <a:srgbClr val="00B0F0"/>
                </a:solidFill>
              </a:rPr>
              <a:t>більше</a:t>
            </a:r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двох</a:t>
            </a:r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дітей</a:t>
            </a:r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з</a:t>
            </a:r>
            <a:r>
              <a:rPr lang="ru-RU" dirty="0">
                <a:solidFill>
                  <a:srgbClr val="00B0F0"/>
                </a:solidFill>
              </a:rPr>
              <a:t> </a:t>
            </a:r>
          </a:p>
          <a:p>
            <a:pPr>
              <a:buNone/>
            </a:pPr>
            <a:r>
              <a:rPr lang="ru-RU" dirty="0" err="1">
                <a:solidFill>
                  <a:srgbClr val="00B0F0"/>
                </a:solidFill>
              </a:rPr>
              <a:t>порушеннями</a:t>
            </a:r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можуть</a:t>
            </a:r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навчатися</a:t>
            </a:r>
            <a:r>
              <a:rPr lang="ru-RU" dirty="0">
                <a:solidFill>
                  <a:srgbClr val="00B0F0"/>
                </a:solidFill>
              </a:rPr>
              <a:t> </a:t>
            </a:r>
          </a:p>
          <a:p>
            <a:pPr>
              <a:buNone/>
            </a:pPr>
            <a:r>
              <a:rPr lang="ru-RU" dirty="0">
                <a:solidFill>
                  <a:srgbClr val="00B0F0"/>
                </a:solidFill>
              </a:rPr>
              <a:t>в такому </a:t>
            </a:r>
            <a:r>
              <a:rPr lang="ru-RU" dirty="0" err="1">
                <a:solidFill>
                  <a:srgbClr val="00B0F0"/>
                </a:solidFill>
              </a:rPr>
              <a:t>класі</a:t>
            </a:r>
            <a:r>
              <a:rPr lang="ru-RU" dirty="0">
                <a:solidFill>
                  <a:srgbClr val="00B0F0"/>
                </a:solidFill>
              </a:rPr>
              <a:t>; </a:t>
            </a:r>
          </a:p>
          <a:p>
            <a:pPr>
              <a:buNone/>
            </a:pP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dirty="0">
                <a:solidFill>
                  <a:srgbClr val="C00000"/>
                </a:solidFill>
              </a:rPr>
              <a:t>1977році </a:t>
            </a:r>
            <a:r>
              <a:rPr lang="ru-RU" sz="4800" dirty="0" err="1">
                <a:solidFill>
                  <a:srgbClr val="C00000"/>
                </a:solidFill>
              </a:rPr>
              <a:t>були</a:t>
            </a:r>
            <a:r>
              <a:rPr lang="ru-RU" sz="4800" dirty="0">
                <a:solidFill>
                  <a:srgbClr val="C00000"/>
                </a:solidFill>
              </a:rPr>
              <a:t> </a:t>
            </a:r>
            <a:r>
              <a:rPr lang="ru-RU" sz="4800" dirty="0" err="1">
                <a:solidFill>
                  <a:srgbClr val="C00000"/>
                </a:solidFill>
              </a:rPr>
              <a:t>розроблені</a:t>
            </a:r>
            <a:r>
              <a:rPr lang="ru-RU" sz="4800" dirty="0">
                <a:solidFill>
                  <a:srgbClr val="C00000"/>
                </a:solidFill>
              </a:rPr>
              <a:t> </a:t>
            </a:r>
            <a:r>
              <a:rPr lang="ru-RU" sz="4800" dirty="0" err="1">
                <a:solidFill>
                  <a:srgbClr val="C00000"/>
                </a:solidFill>
              </a:rPr>
              <a:t>додатки</a:t>
            </a:r>
            <a:r>
              <a:rPr lang="ru-RU" sz="4800" dirty="0">
                <a:solidFill>
                  <a:srgbClr val="C00000"/>
                </a:solidFill>
              </a:rPr>
              <a:t> до "Закону про </a:t>
            </a:r>
            <a:r>
              <a:rPr lang="ru-RU" sz="4800" dirty="0" err="1">
                <a:solidFill>
                  <a:srgbClr val="C00000"/>
                </a:solidFill>
              </a:rPr>
              <a:t>освіту</a:t>
            </a:r>
            <a:r>
              <a:rPr lang="ru-RU" sz="4800" dirty="0">
                <a:solidFill>
                  <a:srgbClr val="C00000"/>
                </a:solidFill>
              </a:rPr>
              <a:t>"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31520" y="2877847"/>
            <a:ext cx="7680960" cy="3931920"/>
          </a:xfrm>
        </p:spPr>
        <p:txBody>
          <a:bodyPr/>
          <a:lstStyle/>
          <a:p>
            <a:r>
              <a:rPr lang="ru-RU" dirty="0" err="1">
                <a:solidFill>
                  <a:srgbClr val="00B0F0"/>
                </a:solidFill>
              </a:rPr>
              <a:t>спеціальні</a:t>
            </a:r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класи</a:t>
            </a:r>
            <a:r>
              <a:rPr lang="ru-RU" dirty="0">
                <a:solidFill>
                  <a:srgbClr val="00B0F0"/>
                </a:solidFill>
              </a:rPr>
              <a:t> в </a:t>
            </a:r>
            <a:r>
              <a:rPr lang="ru-RU" dirty="0" err="1">
                <a:solidFill>
                  <a:srgbClr val="00B0F0"/>
                </a:solidFill>
              </a:rPr>
              <a:t>масових</a:t>
            </a:r>
            <a:r>
              <a:rPr lang="ru-RU" dirty="0">
                <a:solidFill>
                  <a:srgbClr val="00B0F0"/>
                </a:solidFill>
              </a:rPr>
              <a:t> школах </a:t>
            </a:r>
            <a:r>
              <a:rPr lang="ru-RU" dirty="0" err="1">
                <a:solidFill>
                  <a:srgbClr val="00B0F0"/>
                </a:solidFill>
              </a:rPr>
              <a:t>анулюються</a:t>
            </a:r>
            <a:r>
              <a:rPr lang="ru-RU" dirty="0">
                <a:solidFill>
                  <a:srgbClr val="00B0F0"/>
                </a:solidFill>
              </a:rPr>
              <a:t>;</a:t>
            </a:r>
          </a:p>
          <a:p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школярі</a:t>
            </a:r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з</a:t>
            </a:r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особливими</a:t>
            </a:r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освітніми</a:t>
            </a:r>
            <a:r>
              <a:rPr lang="ru-RU" dirty="0">
                <a:solidFill>
                  <a:srgbClr val="00B0F0"/>
                </a:solidFill>
              </a:rPr>
              <a:t> потребами </a:t>
            </a:r>
            <a:r>
              <a:rPr lang="ru-RU" dirty="0" err="1">
                <a:solidFill>
                  <a:srgbClr val="00B0F0"/>
                </a:solidFill>
              </a:rPr>
              <a:t>мають</a:t>
            </a:r>
            <a:r>
              <a:rPr lang="ru-RU" dirty="0">
                <a:solidFill>
                  <a:srgbClr val="00B0F0"/>
                </a:solidFill>
              </a:rPr>
              <a:t> бути </a:t>
            </a:r>
            <a:r>
              <a:rPr lang="ru-RU" dirty="0" err="1">
                <a:solidFill>
                  <a:srgbClr val="00B0F0"/>
                </a:solidFill>
              </a:rPr>
              <a:t>забезпечені</a:t>
            </a:r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кваліфікованою</a:t>
            </a:r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підтримкою</a:t>
            </a:r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з</a:t>
            </a:r>
            <a:r>
              <a:rPr lang="ru-RU" dirty="0">
                <a:solidFill>
                  <a:srgbClr val="00B0F0"/>
                </a:solidFill>
              </a:rPr>
              <a:t> боку </a:t>
            </a:r>
            <a:r>
              <a:rPr lang="ru-RU" dirty="0" err="1">
                <a:solidFill>
                  <a:srgbClr val="00B0F0"/>
                </a:solidFill>
              </a:rPr>
              <a:t>педагогів</a:t>
            </a:r>
            <a:r>
              <a:rPr lang="ru-RU" dirty="0">
                <a:solidFill>
                  <a:srgbClr val="00B0F0"/>
                </a:solidFill>
              </a:rPr>
              <a:t> та </a:t>
            </a:r>
            <a:r>
              <a:rPr lang="ru-RU" dirty="0" err="1">
                <a:solidFill>
                  <a:srgbClr val="00B0F0"/>
                </a:solidFill>
              </a:rPr>
              <a:t>різнопрофільних</a:t>
            </a:r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err="1">
                <a:solidFill>
                  <a:srgbClr val="00B0F0"/>
                </a:solidFill>
              </a:rPr>
              <a:t>фахівців</a:t>
            </a:r>
            <a:r>
              <a:rPr lang="ru-RU" dirty="0">
                <a:solidFill>
                  <a:srgbClr val="00B0F0"/>
                </a:solidFill>
              </a:rPr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0"/>
            <a:ext cx="8229600" cy="114300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„Закон про </a:t>
            </a:r>
            <a:r>
              <a:rPr lang="ru-RU" dirty="0" err="1">
                <a:solidFill>
                  <a:srgbClr val="FF0000"/>
                </a:solidFill>
              </a:rPr>
              <a:t>освіту</a:t>
            </a:r>
            <a:r>
              <a:rPr lang="ru-RU" dirty="0">
                <a:solidFill>
                  <a:srgbClr val="FF0000"/>
                </a:solidFill>
              </a:rPr>
              <a:t>" 1992 року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4389120"/>
          </a:xfrm>
        </p:spPr>
        <p:txBody>
          <a:bodyPr/>
          <a:lstStyle/>
          <a:p>
            <a:r>
              <a:rPr lang="ru-RU" dirty="0">
                <a:solidFill>
                  <a:srgbClr val="7030A0"/>
                </a:solidFill>
              </a:rPr>
              <a:t>У </a:t>
            </a:r>
            <a:r>
              <a:rPr lang="ru-RU" dirty="0" err="1">
                <a:solidFill>
                  <a:srgbClr val="7030A0"/>
                </a:solidFill>
              </a:rPr>
              <a:t>розділі</a:t>
            </a:r>
            <a:r>
              <a:rPr lang="ru-RU" dirty="0">
                <a:solidFill>
                  <a:srgbClr val="7030A0"/>
                </a:solidFill>
              </a:rPr>
              <a:t> про </a:t>
            </a:r>
            <a:r>
              <a:rPr lang="ru-RU" dirty="0" err="1">
                <a:solidFill>
                  <a:srgbClr val="7030A0"/>
                </a:solidFill>
              </a:rPr>
              <a:t>навчання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дітей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з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особливими</a:t>
            </a:r>
            <a:r>
              <a:rPr lang="ru-RU" dirty="0">
                <a:solidFill>
                  <a:srgbClr val="7030A0"/>
                </a:solidFill>
              </a:rPr>
              <a:t> потребами, </a:t>
            </a:r>
            <a:r>
              <a:rPr lang="ru-RU" dirty="0" err="1">
                <a:solidFill>
                  <a:srgbClr val="7030A0"/>
                </a:solidFill>
              </a:rPr>
              <a:t>серед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пріоритетів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визначено</a:t>
            </a:r>
            <a:r>
              <a:rPr lang="ru-RU" dirty="0">
                <a:solidFill>
                  <a:srgbClr val="7030A0"/>
                </a:solidFill>
              </a:rPr>
              <a:t> роботу </a:t>
            </a:r>
            <a:r>
              <a:rPr lang="ru-RU" dirty="0" err="1">
                <a:solidFill>
                  <a:srgbClr val="7030A0"/>
                </a:solidFill>
              </a:rPr>
              <a:t>щодо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взаємодії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шкіл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з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установами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різного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підпорядкування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з</a:t>
            </a:r>
            <a:r>
              <a:rPr lang="ru-RU" dirty="0">
                <a:solidFill>
                  <a:srgbClr val="7030A0"/>
                </a:solidFill>
              </a:rPr>
              <a:t> метою </a:t>
            </a:r>
            <a:r>
              <a:rPr lang="ru-RU" dirty="0" err="1">
                <a:solidFill>
                  <a:srgbClr val="7030A0"/>
                </a:solidFill>
              </a:rPr>
              <a:t>надання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різнобічної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допомоги</a:t>
            </a:r>
            <a:r>
              <a:rPr lang="ru-RU" dirty="0">
                <a:solidFill>
                  <a:srgbClr val="7030A0"/>
                </a:solidFill>
              </a:rPr>
              <a:t> школярам </a:t>
            </a:r>
            <a:r>
              <a:rPr lang="ru-RU" dirty="0" err="1">
                <a:solidFill>
                  <a:srgbClr val="7030A0"/>
                </a:solidFill>
              </a:rPr>
              <a:t>з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особливими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освітніми</a:t>
            </a:r>
            <a:r>
              <a:rPr lang="ru-RU" dirty="0">
                <a:solidFill>
                  <a:srgbClr val="7030A0"/>
                </a:solidFill>
              </a:rPr>
              <a:t> потребами </a:t>
            </a:r>
            <a:r>
              <a:rPr lang="ru-RU" dirty="0" err="1">
                <a:solidFill>
                  <a:srgbClr val="7030A0"/>
                </a:solidFill>
              </a:rPr>
              <a:t>різнопрофільними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фахівцями</a:t>
            </a:r>
            <a:r>
              <a:rPr lang="ru-RU" dirty="0">
                <a:solidFill>
                  <a:srgbClr val="7030A0"/>
                </a:solidFill>
              </a:rPr>
              <a:t>, </a:t>
            </a:r>
            <a:r>
              <a:rPr lang="ru-RU" dirty="0" err="1">
                <a:solidFill>
                  <a:srgbClr val="7030A0"/>
                </a:solidFill>
              </a:rPr>
              <a:t>які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мають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працювати</a:t>
            </a:r>
            <a:r>
              <a:rPr lang="ru-RU" dirty="0">
                <a:solidFill>
                  <a:srgbClr val="7030A0"/>
                </a:solidFill>
              </a:rPr>
              <a:t> у </a:t>
            </a:r>
            <a:r>
              <a:rPr lang="ru-RU" dirty="0" err="1">
                <a:solidFill>
                  <a:srgbClr val="7030A0"/>
                </a:solidFill>
              </a:rPr>
              <a:t>тісному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взаємоконтакті</a:t>
            </a:r>
            <a:r>
              <a:rPr lang="ru-RU" dirty="0">
                <a:solidFill>
                  <a:srgbClr val="7030A0"/>
                </a:solidFill>
              </a:rPr>
              <a:t> та </a:t>
            </a:r>
            <a:r>
              <a:rPr lang="ru-RU" dirty="0" err="1">
                <a:solidFill>
                  <a:srgbClr val="7030A0"/>
                </a:solidFill>
              </a:rPr>
              <a:t>порозумінні</a:t>
            </a:r>
            <a:r>
              <a:rPr lang="ru-RU" dirty="0">
                <a:solidFill>
                  <a:srgbClr val="7030A0"/>
                </a:solidFill>
              </a:rPr>
              <a:t>; </a:t>
            </a:r>
            <a:r>
              <a:rPr lang="ru-RU" dirty="0" err="1">
                <a:solidFill>
                  <a:srgbClr val="7030A0"/>
                </a:solidFill>
              </a:rPr>
              <a:t>залучення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батьків</a:t>
            </a:r>
            <a:r>
              <a:rPr lang="ru-RU" dirty="0">
                <a:solidFill>
                  <a:srgbClr val="7030A0"/>
                </a:solidFill>
              </a:rPr>
              <a:t> до </a:t>
            </a:r>
            <a:r>
              <a:rPr lang="ru-RU" dirty="0" err="1">
                <a:solidFill>
                  <a:srgbClr val="7030A0"/>
                </a:solidFill>
              </a:rPr>
              <a:t>процесу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навчання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дітей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з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особливостями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розвитку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тощо</a:t>
            </a:r>
            <a:r>
              <a:rPr lang="ru-RU" dirty="0">
                <a:solidFill>
                  <a:srgbClr val="7030A0"/>
                </a:solidFill>
              </a:rPr>
              <a:t>.</a:t>
            </a:r>
          </a:p>
        </p:txBody>
      </p:sp>
      <p:pic>
        <p:nvPicPr>
          <p:cNvPr id="18434" name="Picture 2" descr="Часы приема для детей с ограниченными возможностями - Городская поликлиника  №8 г.Нур-Султа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4440286"/>
            <a:ext cx="4343400" cy="24177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FF2AD2-88E4-B941-BC7B-8A6E5F20F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366F5D-C4A3-9C4E-BA75-D568D54C3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ru-RU" sz="4800" dirty="0"/>
          </a:p>
          <a:p>
            <a:pPr algn="ctr"/>
            <a:r>
              <a:rPr lang="ru-RU" sz="4800" dirty="0" err="1"/>
              <a:t>Дякую</a:t>
            </a:r>
            <a:r>
              <a:rPr lang="ru-RU" sz="4800" dirty="0"/>
              <a:t> за </a:t>
            </a:r>
            <a:r>
              <a:rPr lang="ru-RU" sz="4800" dirty="0" err="1"/>
              <a:t>увагу</a:t>
            </a:r>
            <a:r>
              <a:rPr lang="ru-RU" sz="4800" dirty="0"/>
              <a:t>!</a:t>
            </a:r>
            <a:endParaRPr lang="ru-UA" sz="4800" dirty="0"/>
          </a:p>
        </p:txBody>
      </p:sp>
    </p:spTree>
    <p:extLst>
      <p:ext uri="{BB962C8B-B14F-4D97-AF65-F5344CB8AC3E}">
        <p14:creationId xmlns:p14="http://schemas.microsoft.com/office/powerpoint/2010/main" val="31276156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126</TotalTime>
  <Words>227</Words>
  <Application>Microsoft Office PowerPoint</Application>
  <PresentationFormat>Экран (4:3)</PresentationFormat>
  <Paragraphs>27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Савон</vt:lpstr>
      <vt:lpstr>Впровадження інклюзивної освіти в Італії</vt:lpstr>
      <vt:lpstr>Італія</vt:lpstr>
      <vt:lpstr>"Демократична психіатрія".</vt:lpstr>
      <vt:lpstr>у 1971 році був прийнятий новий "Закон про освіту"</vt:lpstr>
      <vt:lpstr> 1977році були розроблені додатки до "Закону про освіту"</vt:lpstr>
      <vt:lpstr>1977році були розроблені додатки до "Закону про освіту"</vt:lpstr>
      <vt:lpstr>„Закон про освіту" 1992 року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Anya</dc:creator>
  <cp:lastModifiedBy>anastasiamalimon1@gmail.com</cp:lastModifiedBy>
  <cp:revision>17</cp:revision>
  <dcterms:created xsi:type="dcterms:W3CDTF">2020-10-15T15:01:00Z</dcterms:created>
  <dcterms:modified xsi:type="dcterms:W3CDTF">2021-10-25T12:55:53Z</dcterms:modified>
</cp:coreProperties>
</file>